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67"/>
  </p:notesMasterIdLst>
  <p:handoutMasterIdLst>
    <p:handoutMasterId r:id="rId68"/>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333" r:id="rId29"/>
    <p:sldId id="296" r:id="rId30"/>
    <p:sldId id="334" r:id="rId31"/>
    <p:sldId id="298" r:id="rId32"/>
    <p:sldId id="335" r:id="rId33"/>
    <p:sldId id="300" r:id="rId34"/>
    <p:sldId id="301" r:id="rId35"/>
    <p:sldId id="302" r:id="rId36"/>
    <p:sldId id="303" r:id="rId37"/>
    <p:sldId id="336"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 id="337" r:id="rId55"/>
    <p:sldId id="322" r:id="rId56"/>
    <p:sldId id="323" r:id="rId57"/>
    <p:sldId id="324" r:id="rId58"/>
    <p:sldId id="325" r:id="rId59"/>
    <p:sldId id="326" r:id="rId60"/>
    <p:sldId id="327" r:id="rId61"/>
    <p:sldId id="328" r:id="rId62"/>
    <p:sldId id="329" r:id="rId63"/>
    <p:sldId id="330" r:id="rId64"/>
    <p:sldId id="331" r:id="rId65"/>
    <p:sldId id="332" r:id="rId66"/>
  </p:sldIdLst>
  <p:sldSz cx="12192000" cy="6858000"/>
  <p:notesSz cx="6797675" cy="9926638"/>
  <p:embeddedFontLst>
    <p:embeddedFont>
      <p:font typeface="Huawei Sans" panose="020C0503030203020204" pitchFamily="34" charset="0"/>
      <p:regular r:id="rId69"/>
      <p:bold r:id="rId70"/>
    </p:embeddedFont>
    <p:embeddedFont>
      <p:font typeface="微软雅黑" panose="020B0503020204020204" pitchFamily="34" charset="-122"/>
      <p:regular r:id="rId71"/>
      <p:bold r:id="rId72"/>
    </p:embeddedFont>
    <p:embeddedFont>
      <p:font typeface="方正兰亭黑简体" panose="02000000000000000000" pitchFamily="2" charset="-122"/>
      <p:regular r:id="rId73"/>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61" autoAdjust="0"/>
    <p:restoredTop sz="95238" autoAdjust="0"/>
  </p:normalViewPr>
  <p:slideViewPr>
    <p:cSldViewPr snapToGrid="0" snapToObjects="1">
      <p:cViewPr>
        <p:scale>
          <a:sx n="77" d="100"/>
          <a:sy n="77" d="100"/>
        </p:scale>
        <p:origin x="1074" y="31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996"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handoutMaster" Target="handoutMasters/handoutMaster1.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font" Target="fonts/font1.fntdata"/><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font" Target="fonts/font2.fntdata"/><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font" Target="fonts/font3.fntdata"/><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10/12/2020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956896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52256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622791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Port 22 is enabled on the server, waiting for the client to connect. The client initiates a TCP connection to the server. The two parties complete the handshake and establish a connection. The client sends a packet to the server. The packet contains the version field, in the format of Major version </a:t>
            </a:r>
            <a:r>
              <a:rPr lang="en-US" dirty="0" err="1"/>
              <a:t>number.Secondary</a:t>
            </a:r>
            <a:r>
              <a:rPr lang="en-US" dirty="0"/>
              <a:t> version number-Software version number. After receiving the packet, the server parses it to obtain the protocol version number. If the protocol version number of the client is earlier than that of the server and the server supports the earlier version of the client, the server uses the protocol version number of the client. Otherwise, the server uses its own protocol version number.</a:t>
            </a:r>
          </a:p>
          <a:p>
            <a:endParaRPr lang="zh-CN" altLang="en-US" dirty="0"/>
          </a:p>
        </p:txBody>
      </p:sp>
      <p:sp>
        <p:nvSpPr>
          <p:cNvPr id="5" name="幻灯片图像占位符 4">
            <a:extLst>
              <a:ext uri="{FF2B5EF4-FFF2-40B4-BE49-F238E27FC236}">
                <a16:creationId xmlns="" xmlns:a16="http://schemas.microsoft.com/office/drawing/2014/main" id="{9F9AABF7-44FD-4071-B849-FC9AA39DBAEA}"/>
              </a:ext>
            </a:extLst>
          </p:cNvPr>
          <p:cNvSpPr>
            <a:spLocks noGrp="1" noRot="1" noChangeAspect="1"/>
          </p:cNvSpPr>
          <p:nvPr>
            <p:ph type="sldImg"/>
          </p:nvPr>
        </p:nvSpPr>
        <p:spPr/>
      </p:sp>
    </p:spTree>
    <p:extLst>
      <p:ext uri="{BB962C8B-B14F-4D97-AF65-F5344CB8AC3E}">
        <p14:creationId xmlns:p14="http://schemas.microsoft.com/office/powerpoint/2010/main" val="2203327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algorithm negotiation process is as follows: The server obtains the first algorithm from the algorithm list of the client and searches its own algorithm list for the same algorithm. If the same algorithm is found, the negotiation succeeds, and the server continues to negotiate the algorithm of the next type. Otherwise, the server searches its own algorithm list for the next algorithm in the client's algorithm list until a match is found.</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285695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77800" marR="0" lvl="0" indent="-177800" algn="l" defTabSz="1219304" rtl="0" eaLnBrk="1" fontAlgn="auto" latinLnBrk="0" hangingPunct="1">
              <a:lnSpc>
                <a:spcPct val="125000"/>
              </a:lnSpc>
              <a:spcBef>
                <a:spcPts val="0"/>
              </a:spcBef>
              <a:spcAft>
                <a:spcPts val="600"/>
              </a:spcAft>
              <a:buClrTx/>
              <a:buSzTx/>
              <a:buFont typeface="+mj-lt"/>
              <a:buAutoNum type="arabicPeriod"/>
              <a:tabLst/>
              <a:defRPr/>
            </a:pPr>
            <a:r>
              <a:rPr lang="en-US" sz="1100" b="0" i="0" dirty="0">
                <a:solidFill>
                  <a:schemeClr val="tx1"/>
                </a:solidFill>
                <a:latin typeface="Huawei Sans" panose="020C0503030203020204" pitchFamily="34" charset="0"/>
                <a:ea typeface="+mn-ea"/>
                <a:cs typeface="+mn-cs"/>
              </a:rPr>
              <a:t>The client and the server first agree on two public prime numbers p and g.</a:t>
            </a:r>
          </a:p>
          <a:p>
            <a:pPr marL="177800" marR="0" lvl="0" indent="-177800" algn="l" defTabSz="1219304" rtl="0" eaLnBrk="1" fontAlgn="auto" latinLnBrk="0" hangingPunct="1">
              <a:lnSpc>
                <a:spcPct val="125000"/>
              </a:lnSpc>
              <a:spcBef>
                <a:spcPts val="0"/>
              </a:spcBef>
              <a:spcAft>
                <a:spcPts val="600"/>
              </a:spcAft>
              <a:buClrTx/>
              <a:buSzTx/>
              <a:buFont typeface="+mj-lt"/>
              <a:buAutoNum type="arabicPeriod"/>
              <a:tabLst/>
              <a:defRPr/>
            </a:pPr>
            <a:r>
              <a:rPr lang="en-US" sz="1100" b="0" i="0" dirty="0">
                <a:solidFill>
                  <a:schemeClr val="tx1"/>
                </a:solidFill>
                <a:latin typeface="Huawei Sans" panose="020C0503030203020204" pitchFamily="34" charset="0"/>
                <a:ea typeface="+mn-ea"/>
                <a:cs typeface="+mn-cs"/>
              </a:rPr>
              <a:t>The client and server each randomly generate a private key </a:t>
            </a:r>
            <a:r>
              <a:rPr lang="en-US" sz="1100" b="0" i="0" dirty="0" err="1">
                <a:solidFill>
                  <a:schemeClr val="tx1"/>
                </a:solidFill>
                <a:latin typeface="Huawei Sans" panose="020C0503030203020204" pitchFamily="34" charset="0"/>
                <a:ea typeface="+mn-ea"/>
                <a:cs typeface="+mn-cs"/>
              </a:rPr>
              <a:t>Xc</a:t>
            </a:r>
            <a:r>
              <a:rPr lang="en-US" sz="1100" b="0" i="0" dirty="0">
                <a:solidFill>
                  <a:schemeClr val="tx1"/>
                </a:solidFill>
                <a:latin typeface="Huawei Sans" panose="020C0503030203020204" pitchFamily="34" charset="0"/>
                <a:ea typeface="+mn-ea"/>
                <a:cs typeface="+mn-cs"/>
              </a:rPr>
              <a:t> and </a:t>
            </a:r>
            <a:r>
              <a:rPr lang="en-US" sz="1100" b="0" i="0" dirty="0" err="1">
                <a:solidFill>
                  <a:schemeClr val="tx1"/>
                </a:solidFill>
                <a:latin typeface="Huawei Sans" panose="020C0503030203020204" pitchFamily="34" charset="0"/>
                <a:ea typeface="+mn-ea"/>
                <a:cs typeface="+mn-cs"/>
              </a:rPr>
              <a:t>Xs</a:t>
            </a:r>
            <a:r>
              <a:rPr lang="en-US" sz="1100" b="0" i="0" dirty="0">
                <a:solidFill>
                  <a:schemeClr val="tx1"/>
                </a:solidFill>
                <a:latin typeface="Huawei Sans" panose="020C0503030203020204" pitchFamily="34" charset="0"/>
                <a:ea typeface="+mn-ea"/>
                <a:cs typeface="+mn-cs"/>
              </a:rPr>
              <a:t>, respectively.</a:t>
            </a:r>
          </a:p>
          <a:p>
            <a:pPr marL="177800" marR="0" lvl="0" indent="-177800" algn="l" defTabSz="1219304" rtl="0" eaLnBrk="1" fontAlgn="auto" latinLnBrk="0" hangingPunct="1">
              <a:lnSpc>
                <a:spcPct val="125000"/>
              </a:lnSpc>
              <a:spcBef>
                <a:spcPts val="0"/>
              </a:spcBef>
              <a:spcAft>
                <a:spcPts val="600"/>
              </a:spcAft>
              <a:buClrTx/>
              <a:buSzTx/>
              <a:buFont typeface="+mj-lt"/>
              <a:buAutoNum type="arabicPeriod"/>
              <a:tabLst/>
              <a:defRPr/>
            </a:pPr>
            <a:r>
              <a:rPr lang="en-US" sz="1100" b="0" i="0" dirty="0">
                <a:solidFill>
                  <a:schemeClr val="tx1"/>
                </a:solidFill>
                <a:latin typeface="Huawei Sans" panose="020C0503030203020204" pitchFamily="34" charset="0"/>
                <a:ea typeface="+mn-ea"/>
                <a:cs typeface="+mn-cs"/>
              </a:rPr>
              <a:t>The client and server each calculate their own public key </a:t>
            </a:r>
            <a:r>
              <a:rPr lang="en-US" sz="1100" b="0" i="0" dirty="0" err="1">
                <a:solidFill>
                  <a:schemeClr val="tx1"/>
                </a:solidFill>
                <a:latin typeface="Huawei Sans" panose="020C0503030203020204" pitchFamily="34" charset="0"/>
                <a:ea typeface="+mn-ea"/>
                <a:cs typeface="+mn-cs"/>
              </a:rPr>
              <a:t>Yc</a:t>
            </a:r>
            <a:r>
              <a:rPr lang="en-US" sz="1100" b="0" i="0" dirty="0">
                <a:solidFill>
                  <a:schemeClr val="tx1"/>
                </a:solidFill>
                <a:latin typeface="Huawei Sans" panose="020C0503030203020204" pitchFamily="34" charset="0"/>
                <a:ea typeface="+mn-ea"/>
                <a:cs typeface="+mn-cs"/>
              </a:rPr>
              <a:t> and Ys, respectively.</a:t>
            </a:r>
          </a:p>
          <a:p>
            <a:pPr marL="177800" marR="0" lvl="0" indent="-177800" algn="l" defTabSz="1219304" rtl="0" eaLnBrk="1" fontAlgn="auto" latinLnBrk="0" hangingPunct="1">
              <a:lnSpc>
                <a:spcPct val="125000"/>
              </a:lnSpc>
              <a:spcBef>
                <a:spcPts val="0"/>
              </a:spcBef>
              <a:spcAft>
                <a:spcPts val="600"/>
              </a:spcAft>
              <a:buClrTx/>
              <a:buSzTx/>
              <a:buFont typeface="+mj-lt"/>
              <a:buAutoNum type="arabicPeriod"/>
              <a:tabLst/>
              <a:defRPr/>
            </a:pPr>
            <a:r>
              <a:rPr lang="en-US" sz="1100" b="0" i="0" dirty="0">
                <a:solidFill>
                  <a:schemeClr val="tx1"/>
                </a:solidFill>
                <a:latin typeface="Huawei Sans" panose="020C0503030203020204" pitchFamily="34" charset="0"/>
                <a:ea typeface="+mn-ea"/>
                <a:cs typeface="+mn-cs"/>
              </a:rPr>
              <a:t>The client and server exchange their own public key.</a:t>
            </a:r>
          </a:p>
          <a:p>
            <a:pPr marL="177800" marR="0" lvl="0" indent="-177800" algn="l" defTabSz="1219304" rtl="0" eaLnBrk="1" fontAlgn="auto" latinLnBrk="0" hangingPunct="1">
              <a:lnSpc>
                <a:spcPct val="125000"/>
              </a:lnSpc>
              <a:spcBef>
                <a:spcPts val="0"/>
              </a:spcBef>
              <a:spcAft>
                <a:spcPts val="600"/>
              </a:spcAft>
              <a:buClrTx/>
              <a:buSzTx/>
              <a:buFont typeface="+mj-lt"/>
              <a:buAutoNum type="arabicPeriod"/>
              <a:tabLst/>
              <a:defRPr/>
            </a:pPr>
            <a:r>
              <a:rPr lang="en-US" sz="1100" b="0" i="0" dirty="0">
                <a:solidFill>
                  <a:schemeClr val="tx1"/>
                </a:solidFill>
                <a:latin typeface="Huawei Sans" panose="020C0503030203020204" pitchFamily="34" charset="0"/>
                <a:ea typeface="+mn-ea"/>
                <a:cs typeface="+mn-cs"/>
              </a:rPr>
              <a:t>The client and server calculate the session key for encryption based on the public and private keys.</a:t>
            </a:r>
          </a:p>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r>
              <a:rPr lang="en-US" sz="1100" b="0" i="0" dirty="0">
                <a:solidFill>
                  <a:schemeClr val="tx1"/>
                </a:solidFill>
                <a:latin typeface="Huawei Sans" panose="020C0503030203020204" pitchFamily="34" charset="0"/>
                <a:ea typeface="+mn-ea"/>
                <a:cs typeface="+mn-cs"/>
              </a:rPr>
              <a:t>The </a:t>
            </a:r>
            <a:r>
              <a:rPr lang="en-US" sz="1100" b="0" i="0" dirty="0" err="1">
                <a:solidFill>
                  <a:schemeClr val="tx1"/>
                </a:solidFill>
                <a:latin typeface="Huawei Sans" panose="020C0503030203020204" pitchFamily="34" charset="0"/>
                <a:ea typeface="+mn-ea"/>
                <a:cs typeface="+mn-cs"/>
              </a:rPr>
              <a:t>Diffie</a:t>
            </a:r>
            <a:r>
              <a:rPr lang="en-US" sz="1100" b="0" i="0" dirty="0">
                <a:solidFill>
                  <a:schemeClr val="tx1"/>
                </a:solidFill>
                <a:latin typeface="Huawei Sans" panose="020C0503030203020204" pitchFamily="34" charset="0"/>
                <a:ea typeface="+mn-ea"/>
                <a:cs typeface="+mn-cs"/>
              </a:rPr>
              <a:t>-Hellman key exchange algorithm is used for key exchange, which is based on the mathematical discrete logarithm and is not described in this course. During key exchange, the private keys </a:t>
            </a:r>
            <a:r>
              <a:rPr lang="en-US" sz="1100" b="0" i="0" dirty="0" err="1">
                <a:solidFill>
                  <a:schemeClr val="tx1"/>
                </a:solidFill>
                <a:latin typeface="Huawei Sans" panose="020C0503030203020204" pitchFamily="34" charset="0"/>
                <a:ea typeface="+mn-ea"/>
                <a:cs typeface="+mn-cs"/>
              </a:rPr>
              <a:t>Xc</a:t>
            </a:r>
            <a:r>
              <a:rPr lang="en-US" sz="1100" b="0" i="0" dirty="0">
                <a:solidFill>
                  <a:schemeClr val="tx1"/>
                </a:solidFill>
                <a:latin typeface="Huawei Sans" panose="020C0503030203020204" pitchFamily="34" charset="0"/>
                <a:ea typeface="+mn-ea"/>
                <a:cs typeface="+mn-cs"/>
              </a:rPr>
              <a:t> and </a:t>
            </a:r>
            <a:r>
              <a:rPr lang="en-US" sz="1100" b="0" i="0" dirty="0" err="1">
                <a:solidFill>
                  <a:schemeClr val="tx1"/>
                </a:solidFill>
                <a:latin typeface="Huawei Sans" panose="020C0503030203020204" pitchFamily="34" charset="0"/>
                <a:ea typeface="+mn-ea"/>
                <a:cs typeface="+mn-cs"/>
              </a:rPr>
              <a:t>Xs</a:t>
            </a:r>
            <a:r>
              <a:rPr lang="en-US" sz="1100" b="0" i="0" dirty="0">
                <a:solidFill>
                  <a:schemeClr val="tx1"/>
                </a:solidFill>
                <a:latin typeface="Huawei Sans" panose="020C0503030203020204" pitchFamily="34" charset="0"/>
                <a:ea typeface="+mn-ea"/>
                <a:cs typeface="+mn-cs"/>
              </a:rPr>
              <a:t> are not transferred and, due to the difficulty in computing </a:t>
            </a:r>
            <a:r>
              <a:rPr lang="en-US" sz="1100" b="0" i="0">
                <a:solidFill>
                  <a:schemeClr val="tx1"/>
                </a:solidFill>
                <a:latin typeface="Huawei Sans" panose="020C0503030203020204" pitchFamily="34" charset="0"/>
                <a:ea typeface="+mn-ea"/>
                <a:cs typeface="+mn-cs"/>
              </a:rPr>
              <a:t>discrete </a:t>
            </a:r>
            <a:r>
              <a:rPr lang="en-US" sz="1100" b="0" i="0" smtClean="0">
                <a:solidFill>
                  <a:schemeClr val="tx1"/>
                </a:solidFill>
                <a:latin typeface="Huawei Sans" panose="020C0503030203020204" pitchFamily="34" charset="0"/>
                <a:ea typeface="+mn-ea"/>
                <a:cs typeface="+mn-cs"/>
              </a:rPr>
              <a:t>logarithms</a:t>
            </a:r>
            <a:r>
              <a:rPr lang="en-US" sz="1100" b="0" i="0" dirty="0">
                <a:solidFill>
                  <a:schemeClr val="tx1"/>
                </a:solidFill>
                <a:latin typeface="Huawei Sans" panose="020C0503030203020204" pitchFamily="34" charset="0"/>
                <a:ea typeface="+mn-ea"/>
                <a:cs typeface="+mn-cs"/>
              </a:rPr>
              <a:t>, they cannot </a:t>
            </a:r>
            <a:r>
              <a:rPr lang="en-US" sz="1100" b="0" i="0">
                <a:solidFill>
                  <a:schemeClr val="tx1"/>
                </a:solidFill>
                <a:latin typeface="Huawei Sans" panose="020C0503030203020204" pitchFamily="34" charset="0"/>
                <a:ea typeface="+mn-ea"/>
                <a:cs typeface="+mn-cs"/>
              </a:rPr>
              <a:t>be </a:t>
            </a:r>
            <a:r>
              <a:rPr lang="en-US" sz="1100" b="0" i="0" smtClean="0">
                <a:solidFill>
                  <a:schemeClr val="tx1"/>
                </a:solidFill>
                <a:latin typeface="Huawei Sans" panose="020C0503030203020204" pitchFamily="34" charset="0"/>
                <a:ea typeface="+mn-ea"/>
                <a:cs typeface="+mn-cs"/>
              </a:rPr>
              <a:t>decrypted </a:t>
            </a:r>
            <a:r>
              <a:rPr lang="en-US" sz="1100" b="0" i="0" dirty="0">
                <a:solidFill>
                  <a:schemeClr val="tx1"/>
                </a:solidFill>
                <a:latin typeface="Huawei Sans" panose="020C0503030203020204" pitchFamily="34" charset="0"/>
                <a:ea typeface="+mn-ea"/>
                <a:cs typeface="+mn-cs"/>
              </a:rPr>
              <a:t>by other users even if p, g, </a:t>
            </a:r>
            <a:r>
              <a:rPr lang="en-US" sz="1100" b="0" i="0" dirty="0" err="1">
                <a:solidFill>
                  <a:schemeClr val="tx1"/>
                </a:solidFill>
                <a:latin typeface="Huawei Sans" panose="020C0503030203020204" pitchFamily="34" charset="0"/>
                <a:ea typeface="+mn-ea"/>
                <a:cs typeface="+mn-cs"/>
              </a:rPr>
              <a:t>Yc</a:t>
            </a:r>
            <a:r>
              <a:rPr lang="en-US" sz="1100" b="0" i="0" dirty="0">
                <a:solidFill>
                  <a:schemeClr val="tx1"/>
                </a:solidFill>
                <a:latin typeface="Huawei Sans" panose="020C0503030203020204" pitchFamily="34" charset="0"/>
                <a:ea typeface="+mn-ea"/>
                <a:cs typeface="+mn-cs"/>
              </a:rPr>
              <a:t>, and Ys are obtained. This ensures the confidentiality of the session keys.</a:t>
            </a:r>
          </a:p>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r>
              <a:rPr lang="en-US" sz="1100" b="1" i="0" dirty="0">
                <a:solidFill>
                  <a:schemeClr val="tx1"/>
                </a:solidFill>
                <a:latin typeface="Huawei Sans" panose="020C0503030203020204" pitchFamily="34" charset="0"/>
                <a:ea typeface="+mn-ea"/>
                <a:cs typeface="+mn-cs"/>
              </a:rPr>
              <a:t>Note that </a:t>
            </a:r>
            <a:r>
              <a:rPr lang="en-US" sz="1100" b="0" i="0" dirty="0">
                <a:solidFill>
                  <a:schemeClr val="tx1"/>
                </a:solidFill>
                <a:latin typeface="Huawei Sans" panose="020C0503030203020204" pitchFamily="34" charset="0"/>
                <a:ea typeface="+mn-ea"/>
                <a:cs typeface="+mn-cs"/>
              </a:rPr>
              <a:t>the public and private keys generated in this phase are used only to generate session keys and are irrelevant to subsequent user authentication. </a:t>
            </a:r>
            <a:r>
              <a:rPr lang="en-US" dirty="0">
                <a:latin typeface="Huawei Sans" panose="020C0503030203020204" pitchFamily="34" charset="0"/>
              </a:rPr>
              <a:t>After the key exchange phase is complete, all subsequent packets are encrypted based on the session keys.</a:t>
            </a:r>
          </a:p>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endParaRPr lang="zh-CN" altLang="en-US" sz="1100" dirty="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83759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sz="110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951301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smtClean="0">
                <a:latin typeface="Huawei Sans" panose="020C0503030203020204" pitchFamily="34" charset="0"/>
              </a:rPr>
              <a:t>The digital signature is encrypted by client’s private key.</a:t>
            </a:r>
            <a:r>
              <a:rPr lang="en-US" altLang="zh-CN" sz="1100" baseline="0" smtClean="0">
                <a:latin typeface="Huawei Sans" panose="020C0503030203020204" pitchFamily="34" charset="0"/>
              </a:rPr>
              <a:t> </a:t>
            </a:r>
            <a:r>
              <a:rPr lang="en-US" altLang="zh-CN" sz="1100" smtClean="0">
                <a:latin typeface="Huawei Sans" panose="020C0503030203020204" pitchFamily="34" charset="0"/>
              </a:rPr>
              <a:t>To</a:t>
            </a:r>
            <a:r>
              <a:rPr lang="en-US" altLang="zh-CN" sz="1100" baseline="0" smtClean="0">
                <a:latin typeface="Huawei Sans" panose="020C0503030203020204" pitchFamily="34" charset="0"/>
              </a:rPr>
              <a:t> see the content, we need public key to decrypt it.</a:t>
            </a:r>
            <a:endParaRPr lang="zh-CN" altLang="en-US" sz="110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051098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latin typeface="Huawei Sans" panose="020C0503030203020204" pitchFamily="34" charset="0"/>
              </a:rPr>
              <a:t>The channel types include session, x11, forwarded-tcpip, and direct-tcpip.</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atin typeface="Huawei Sans" panose="020C0503030203020204" pitchFamily="34" charset="0"/>
              </a:rPr>
              <a:t>For details, see section 4.9.1 "Connection Protocol Channel Types" in RFC4250 at https://www.ietf.org/rfc/rfc4250.txt</a:t>
            </a:r>
            <a:r>
              <a:rPr lang="en-US" smtClean="0">
                <a:latin typeface="Huawei Sans" panose="020C0503030203020204" pitchFamily="34" charset="0"/>
              </a:rPr>
              <a:t>.</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mtClean="0">
                <a:latin typeface="Huawei Sans" panose="020C0503030203020204" pitchFamily="34" charset="0"/>
              </a:rPr>
              <a:t>Different</a:t>
            </a:r>
            <a:r>
              <a:rPr lang="en-US" baseline="0" smtClean="0">
                <a:latin typeface="Huawei Sans" panose="020C0503030203020204" pitchFamily="34" charset="0"/>
              </a:rPr>
              <a:t> ssh logical channels can m</a:t>
            </a:r>
            <a:r>
              <a:rPr lang="en-US" smtClean="0">
                <a:latin typeface="Huawei Sans" panose="020C0503030203020204" pitchFamily="34" charset="0"/>
              </a:rPr>
              <a:t>ultiplex one ssh session.</a:t>
            </a:r>
            <a:endParaRPr lang="en-US">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720448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15537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In HCIA courses, we learned how to use the telnetlib module for Telnet remote connections. In the production environment, the more secure Paramiko module is recommended for SSH remote connections.</a:t>
            </a:r>
          </a:p>
        </p:txBody>
      </p:sp>
    </p:spTree>
    <p:extLst>
      <p:ext uri="{BB962C8B-B14F-4D97-AF65-F5344CB8AC3E}">
        <p14:creationId xmlns:p14="http://schemas.microsoft.com/office/powerpoint/2010/main" val="2322016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70330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36845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en-US" altLang="zh-CN">
              <a:latin typeface="Huawei Sans" panose="020C0503030203020204" pitchFamily="34" charset="0"/>
            </a:endParaRPr>
          </a:p>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7451711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Channel class provides methods for executing commands, requesting X11 sessions, sending data, and opening interactive sessions. Generally, these common methods from the Channel class have been packaged in the </a:t>
            </a:r>
            <a:r>
              <a:rPr lang="en-US" sz="1100" dirty="0" err="1">
                <a:latin typeface="Huawei Sans" panose="020C0503030203020204" pitchFamily="34" charset="0"/>
              </a:rPr>
              <a:t>SSHClient</a:t>
            </a:r>
            <a:r>
              <a:rPr lang="en-US" sz="1100" dirty="0">
                <a:latin typeface="Huawei Sans" panose="020C0503030203020204" pitchFamily="34" charset="0"/>
              </a:rPr>
              <a:t> class.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Message class provides methods for writing bytes to a stream and extracting bytes.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a:t>
            </a:r>
            <a:r>
              <a:rPr lang="en-US" sz="1100" dirty="0" err="1">
                <a:latin typeface="Huawei Sans" panose="020C0503030203020204" pitchFamily="34" charset="0"/>
              </a:rPr>
              <a:t>Packetizer</a:t>
            </a:r>
            <a:r>
              <a:rPr lang="en-US" sz="1100" dirty="0">
                <a:latin typeface="Huawei Sans" panose="020C0503030203020204" pitchFamily="34" charset="0"/>
              </a:rPr>
              <a:t> class provides methods for checking handshakes and obtaining channel IDs.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Transport class provides methods such as public key authentication, private key authentication, and channel opening.</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a:t>
            </a:r>
            <a:r>
              <a:rPr lang="en-US" sz="1100" dirty="0" err="1">
                <a:latin typeface="Huawei Sans" panose="020C0503030203020204" pitchFamily="34" charset="0"/>
              </a:rPr>
              <a:t>SSHClient</a:t>
            </a:r>
            <a:r>
              <a:rPr lang="en-US" sz="1100" dirty="0">
                <a:latin typeface="Huawei Sans" panose="020C0503030203020204" pitchFamily="34" charset="0"/>
              </a:rPr>
              <a:t> class provides methods for establishing connections and opening interactive sessions.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latin typeface="Huawei Sans" panose="020C0503030203020204" pitchFamily="34" charset="0"/>
              </a:rPr>
              <a:t>The </a:t>
            </a:r>
            <a:r>
              <a:rPr lang="en-US" sz="1100" smtClean="0">
                <a:latin typeface="Huawei Sans" panose="020C0503030203020204" pitchFamily="34" charset="0"/>
              </a:rPr>
              <a:t>SFTPClient </a:t>
            </a:r>
            <a:r>
              <a:rPr lang="en-US" sz="1100" dirty="0">
                <a:latin typeface="Huawei Sans" panose="020C0503030203020204" pitchFamily="34" charset="0"/>
              </a:rPr>
              <a:t>class provides methods such as file upload and download.</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58722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b="0" i="0">
                <a:solidFill>
                  <a:schemeClr val="tx1"/>
                </a:solidFill>
                <a:latin typeface="Huawei Sans" panose="020C0503030203020204" pitchFamily="34" charset="0"/>
                <a:ea typeface="+mn-ea"/>
                <a:cs typeface="+mn-cs"/>
              </a:rPr>
              <a:t>OpenSSH is a free open-source implementation of the SSH protocol. It provides server programs and client tools. OpenSSH is integrated in all Linux operating systems. </a:t>
            </a:r>
            <a:r>
              <a:rPr lang="en-US" sz="1100">
                <a:latin typeface="Huawei Sans" panose="020C0503030203020204" pitchFamily="34" charset="0"/>
              </a:rPr>
              <a:t>OpenSSH records the public key of each computer that a user has accessed in </a:t>
            </a:r>
            <a:r>
              <a:rPr lang="en-US" sz="1100" b="1">
                <a:latin typeface="Huawei Sans" panose="020C0503030203020204" pitchFamily="34" charset="0"/>
              </a:rPr>
              <a:t>~/.ssh/known_hosts</a:t>
            </a:r>
            <a:r>
              <a:rPr lang="en-US" sz="1100">
                <a:latin typeface="Huawei Sans" panose="020C0503030203020204" pitchFamily="34" charset="0"/>
              </a:rPr>
              <a:t>. When the same computer is accessed next time, OpenSSH checks the public key. If the public keys are different, OpenSSH generates a warning to prevent man-in-the-middle attacks.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sz="1100">
              <a:latin typeface="Huawei Sans" panose="020C0503030203020204" pitchFamily="34" charset="0"/>
            </a:endParaRPr>
          </a:p>
          <a:p>
            <a:endParaRPr lang="zh-CN" altLang="en-US">
              <a:latin typeface="Huawei Sans" panose="020C0503030203020204" pitchFamily="34" charset="0"/>
            </a:endParaRPr>
          </a:p>
        </p:txBody>
      </p:sp>
    </p:spTree>
    <p:extLst>
      <p:ext uri="{BB962C8B-B14F-4D97-AF65-F5344CB8AC3E}">
        <p14:creationId xmlns:p14="http://schemas.microsoft.com/office/powerpoint/2010/main" val="1343505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This course describes methods of four classes: Transport, key handling, </a:t>
            </a:r>
            <a:r>
              <a:rPr lang="en-US" sz="1100" dirty="0" err="1">
                <a:latin typeface="Huawei Sans" panose="020C0503030203020204" pitchFamily="34" charset="0"/>
              </a:rPr>
              <a:t>SSHClient</a:t>
            </a:r>
            <a:r>
              <a:rPr lang="en-US" sz="1100" dirty="0">
                <a:latin typeface="Huawei Sans" panose="020C0503030203020204" pitchFamily="34" charset="0"/>
              </a:rPr>
              <a:t>, and </a:t>
            </a:r>
            <a:r>
              <a:rPr lang="en-US" sz="1100" dirty="0" err="1">
                <a:latin typeface="Huawei Sans" panose="020C0503030203020204" pitchFamily="34" charset="0"/>
              </a:rPr>
              <a:t>SFTPClient</a:t>
            </a:r>
            <a:r>
              <a:rPr lang="en-US" sz="1100" dirty="0">
                <a:latin typeface="Huawei Sans" panose="020C0503030203020204" pitchFamily="34" charset="0"/>
              </a:rPr>
              <a:t>.</a:t>
            </a:r>
          </a:p>
          <a:p>
            <a:r>
              <a:rPr lang="en-US" dirty="0">
                <a:latin typeface="Huawei Sans" panose="020C0503030203020204" pitchFamily="34" charset="0"/>
              </a:rPr>
              <a:t>This process uses the </a:t>
            </a:r>
            <a:r>
              <a:rPr lang="en-US" dirty="0" err="1">
                <a:latin typeface="Huawei Sans" panose="020C0503030203020204" pitchFamily="34" charset="0"/>
              </a:rPr>
              <a:t>Paramiko</a:t>
            </a:r>
            <a:r>
              <a:rPr lang="en-US" dirty="0">
                <a:latin typeface="Huawei Sans" panose="020C0503030203020204" pitchFamily="34" charset="0"/>
              </a:rPr>
              <a:t> SFTP session as an example. Because the </a:t>
            </a:r>
            <a:r>
              <a:rPr lang="en-US" dirty="0" err="1">
                <a:latin typeface="Huawei Sans" panose="020C0503030203020204" pitchFamily="34" charset="0"/>
              </a:rPr>
              <a:t>SSHClient</a:t>
            </a:r>
            <a:r>
              <a:rPr lang="en-US" dirty="0">
                <a:latin typeface="Huawei Sans" panose="020C0503030203020204" pitchFamily="34" charset="0"/>
              </a:rPr>
              <a:t> class integrates the Transport, Channel, and </a:t>
            </a:r>
            <a:r>
              <a:rPr lang="en-US" dirty="0" err="1">
                <a:latin typeface="Huawei Sans" panose="020C0503030203020204" pitchFamily="34" charset="0"/>
              </a:rPr>
              <a:t>SFTPClient</a:t>
            </a:r>
            <a:r>
              <a:rPr lang="en-US" dirty="0">
                <a:latin typeface="Huawei Sans" panose="020C0503030203020204" pitchFamily="34" charset="0"/>
              </a:rPr>
              <a:t> classes, the preceding methods can be implemented by the </a:t>
            </a:r>
            <a:r>
              <a:rPr lang="en-US" dirty="0" err="1">
                <a:latin typeface="Huawei Sans" panose="020C0503030203020204" pitchFamily="34" charset="0"/>
              </a:rPr>
              <a:t>SSHClient</a:t>
            </a:r>
            <a:r>
              <a:rPr lang="en-US" dirty="0">
                <a:latin typeface="Huawei Sans" panose="020C0503030203020204" pitchFamily="34" charset="0"/>
              </a:rPr>
              <a:t> class. This is especially true for SSH sessions.</a:t>
            </a:r>
          </a:p>
        </p:txBody>
      </p:sp>
    </p:spTree>
    <p:extLst>
      <p:ext uri="{BB962C8B-B14F-4D97-AF65-F5344CB8AC3E}">
        <p14:creationId xmlns:p14="http://schemas.microsoft.com/office/powerpoint/2010/main" val="1528689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97099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atin typeface="Huawei Sans" panose="020C0503030203020204" pitchFamily="34" charset="0"/>
              </a:rPr>
              <a:t>For ease of use, you can use an address (as a tuple) or a host string as the </a:t>
            </a:r>
            <a:r>
              <a:rPr lang="en-US" b="1">
                <a:latin typeface="Huawei Sans" panose="020C0503030203020204" pitchFamily="34" charset="0"/>
              </a:rPr>
              <a:t>sock</a:t>
            </a:r>
            <a:r>
              <a:rPr lang="en-US">
                <a:latin typeface="Huawei Sans" panose="020C0503030203020204" pitchFamily="34" charset="0"/>
              </a:rPr>
              <a:t> parameter. The host string is the host name with an optional port, separated by a colon (:). If a port is transferred, it is converted to a tuple in the format (</a:t>
            </a:r>
            <a:r>
              <a:rPr lang="en-US" i="1">
                <a:latin typeface="Huawei Sans" panose="020C0503030203020204" pitchFamily="34" charset="0"/>
              </a:rPr>
              <a:t>host name, port</a:t>
            </a:r>
            <a:r>
              <a:rPr lang="en-US">
                <a:latin typeface="Huawei Sans" panose="020C0503030203020204" pitchFamily="34" charset="0"/>
              </a:rPr>
              <a:t>).</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611205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81347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9447093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54407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713469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9537912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0158602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7357348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2299200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419945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551913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2797440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latin typeface="Huawei Sans" panose="020C0503030203020204" pitchFamily="34" charset="0"/>
              </a:rPr>
              <a:t>OpenSSH records the public key of each computer that a user has accessed in </a:t>
            </a:r>
            <a:r>
              <a:rPr lang="en-US" sz="1100" b="1">
                <a:latin typeface="Huawei Sans" panose="020C0503030203020204" pitchFamily="34" charset="0"/>
              </a:rPr>
              <a:t>~/.ssh/known_hosts</a:t>
            </a:r>
            <a:r>
              <a:rPr lang="en-US" sz="1100">
                <a:latin typeface="Huawei Sans" panose="020C0503030203020204" pitchFamily="34" charset="0"/>
              </a:rPr>
              <a:t>. When the same computer is accessed next time, OpenSSH checks the public key. If the public keys are different, OpenSSH generates a warning to prevent man-in-the-middle attacks. Generally, when a client connects to the SSH server for the first time, you need to enter </a:t>
            </a:r>
            <a:r>
              <a:rPr lang="en-US" sz="1100" b="1">
                <a:latin typeface="Huawei Sans" panose="020C0503030203020204" pitchFamily="34" charset="0"/>
              </a:rPr>
              <a:t>Yes</a:t>
            </a:r>
            <a:r>
              <a:rPr lang="en-US" sz="1100">
                <a:latin typeface="Huawei Sans" panose="020C0503030203020204" pitchFamily="34" charset="0"/>
              </a:rPr>
              <a:t> or </a:t>
            </a:r>
            <a:r>
              <a:rPr lang="en-US" sz="1100" b="1">
                <a:latin typeface="Huawei Sans" panose="020C0503030203020204" pitchFamily="34" charset="0"/>
              </a:rPr>
              <a:t>No</a:t>
            </a:r>
            <a:r>
              <a:rPr lang="en-US" sz="1100">
                <a:latin typeface="Huawei Sans" panose="020C0503030203020204" pitchFamily="34" charset="0"/>
              </a:rPr>
              <a:t> for confirmation.</a:t>
            </a:r>
          </a:p>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014520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3567573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8771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635698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5965351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693098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143684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631419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851200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697648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76251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642659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For details about the commands, refer to the product documentation at https://support.huawei.com/enterprise/en/doc/EDOC1000097293/466984de?idPath=24030814|21432787|21430822|22318704|9794900.</a:t>
            </a:r>
          </a:p>
          <a:p>
            <a:endParaRPr lang="zh-CN" altLang="en-US">
              <a:latin typeface="Huawei Sans" panose="020C0503030203020204" pitchFamily="34" charset="0"/>
            </a:endParaRPr>
          </a:p>
        </p:txBody>
      </p:sp>
    </p:spTree>
    <p:extLst>
      <p:ext uri="{BB962C8B-B14F-4D97-AF65-F5344CB8AC3E}">
        <p14:creationId xmlns:p14="http://schemas.microsoft.com/office/powerpoint/2010/main" val="17558329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71932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733762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037504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546068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750500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584858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915207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269807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For details about the commands, refer to the product documentation at https://support.huawei.com/enterprise/en/doc/EDOC1000097293/466984de?idPath=24030814|21432787|21430822|22318704|9794900.</a:t>
            </a:r>
          </a:p>
          <a:p>
            <a:endParaRPr lang="zh-CN" altLang="en-US">
              <a:latin typeface="Huawei Sans" panose="020C0503030203020204" pitchFamily="34" charset="0"/>
            </a:endParaRPr>
          </a:p>
        </p:txBody>
      </p:sp>
    </p:spTree>
    <p:extLst>
      <p:ext uri="{BB962C8B-B14F-4D97-AF65-F5344CB8AC3E}">
        <p14:creationId xmlns:p14="http://schemas.microsoft.com/office/powerpoint/2010/main" val="1918183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14758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008689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77800" indent="-177800">
              <a:buFont typeface="+mj-lt"/>
              <a:buAutoNum type="arabicPeriod"/>
            </a:pPr>
            <a:r>
              <a:rPr lang="en-US" smtClean="0"/>
              <a:t>ABCDE</a:t>
            </a:r>
            <a:endParaRPr lang="en-US" dirty="0"/>
          </a:p>
          <a:p>
            <a:pPr marL="177800" lvl="0" indent="-177800">
              <a:buFont typeface="+mj-lt"/>
              <a:buAutoNum type="arabicPeriod"/>
            </a:pPr>
            <a:r>
              <a:rPr lang="en-US" smtClean="0"/>
              <a:t>Method </a:t>
            </a:r>
            <a:r>
              <a:rPr lang="en-US" dirty="0" err="1"/>
              <a:t>invoke_shell</a:t>
            </a:r>
            <a:r>
              <a:rPr lang="en-US" dirty="0"/>
              <a:t>() of the </a:t>
            </a:r>
            <a:r>
              <a:rPr lang="en-US" dirty="0" err="1"/>
              <a:t>SSHClient</a:t>
            </a:r>
            <a:r>
              <a:rPr lang="en-US" dirty="0"/>
              <a:t> class</a:t>
            </a:r>
          </a:p>
          <a:p>
            <a:pPr marL="177800" lvl="0" indent="-177800">
              <a:buFont typeface="+mj-lt"/>
              <a:buAutoNum type="arabicPeriod"/>
            </a:pPr>
            <a:r>
              <a:rPr lang="en-US" smtClean="0"/>
              <a:t>Method </a:t>
            </a:r>
            <a:r>
              <a:rPr lang="en-US" dirty="0"/>
              <a:t>connect of the </a:t>
            </a:r>
            <a:r>
              <a:rPr lang="en-US" dirty="0" err="1"/>
              <a:t>SSHClient</a:t>
            </a:r>
            <a:r>
              <a:rPr lang="en-US" dirty="0"/>
              <a:t> class or method connect of the Transport class</a:t>
            </a:r>
          </a:p>
        </p:txBody>
      </p:sp>
    </p:spTree>
    <p:extLst>
      <p:ext uri="{BB962C8B-B14F-4D97-AF65-F5344CB8AC3E}">
        <p14:creationId xmlns:p14="http://schemas.microsoft.com/office/powerpoint/2010/main" val="2151020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endParaRPr lang="en-US" altLang="zh-CN" sz="1100" b="0" i="0" kern="120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1093252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7274621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239655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0701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Perfect Forward Secrecy (PFS) is a property of secure communication protocols. PFS was proposed by </a:t>
            </a:r>
            <a:r>
              <a:rPr lang="en-US" dirty="0" err="1">
                <a:latin typeface="Huawei Sans" panose="020C0503030203020204" pitchFamily="34" charset="0"/>
              </a:rPr>
              <a:t>Christoph</a:t>
            </a:r>
            <a:r>
              <a:rPr lang="en-US" dirty="0">
                <a:latin typeface="Huawei Sans" panose="020C0503030203020204" pitchFamily="34" charset="0"/>
              </a:rPr>
              <a:t> G. Gunther in 1990. PFS is essentially defined as the cryptographic property of a key-establishment protocol in which the compromise of a session key or long-term private key after a given session does not cause the compromise of any earlier session. PFS ensures that any future disclosure of passwords or keys cannot be used to decrypt any communications sessions recorded in the past, even if the attacker proactively intervenes.</a:t>
            </a:r>
          </a:p>
          <a:p>
            <a:pPr lvl="0"/>
            <a:r>
              <a:rPr lang="en-US" dirty="0">
                <a:latin typeface="Huawei Sans" panose="020C0503030203020204" pitchFamily="34" charset="0"/>
              </a:rPr>
              <a:t>The SSH transport layer protocol uses the </a:t>
            </a:r>
            <a:r>
              <a:rPr lang="en-US" dirty="0" err="1">
                <a:latin typeface="Huawei Sans" panose="020C0503030203020204" pitchFamily="34" charset="0"/>
              </a:rPr>
              <a:t>Diffie</a:t>
            </a:r>
            <a:r>
              <a:rPr lang="en-US" dirty="0">
                <a:latin typeface="Huawei Sans" panose="020C0503030203020204" pitchFamily="34" charset="0"/>
              </a:rPr>
              <a:t>-Hellman key exchange algorithm to implement PFS.</a:t>
            </a:r>
          </a:p>
          <a:p>
            <a:pPr lvl="0"/>
            <a:r>
              <a:rPr lang="en-US" dirty="0">
                <a:latin typeface="Huawei Sans" panose="020C0503030203020204" pitchFamily="34" charset="0"/>
              </a:rPr>
              <a:t>For details, see section 9.3.7 "Forward Secrecy" in RFC 4251 (https://www.ietf.org/rfc/rfc4251.txt).</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840732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b="0" i="0" dirty="0">
                <a:solidFill>
                  <a:schemeClr val="tx1"/>
                </a:solidFill>
                <a:latin typeface="Huawei Sans" panose="020C0503030203020204" pitchFamily="34" charset="0"/>
                <a:ea typeface="+mn-ea"/>
                <a:cs typeface="+mn-cs"/>
              </a:rPr>
              <a:t>A public key is used to decrypt information to ensure message authenticity and </a:t>
            </a:r>
            <a:r>
              <a:rPr lang="en-US" altLang="zh-CN" sz="1100" kern="1200" baseline="0" dirty="0">
                <a:solidFill>
                  <a:schemeClr val="tx1"/>
                </a:solidFill>
                <a:effectLst/>
                <a:latin typeface="Huawei Sans" panose="020C0503030203020204" pitchFamily="34" charset="0"/>
                <a:ea typeface="方正兰亭黑简体" panose="02000000000000000000" pitchFamily="2" charset="-122"/>
                <a:cs typeface="+mn-cs"/>
              </a:rPr>
              <a:t>integrity</a:t>
            </a:r>
            <a:r>
              <a:rPr lang="en-US" sz="1100" b="0" i="0" dirty="0">
                <a:solidFill>
                  <a:schemeClr val="tx1"/>
                </a:solidFill>
                <a:latin typeface="Huawei Sans" panose="020C0503030203020204" pitchFamily="34" charset="0"/>
                <a:ea typeface="+mn-ea"/>
                <a:cs typeface="+mn-cs"/>
              </a:rPr>
              <a:t>. Therefore, the receiver knows that the information comes from someone who has a private key. The encrypted information is called a digital signature. The public key is in the form of a digital certificate.</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When the SSH user authentication protocol is started, it receives a session ID from the SSH transport layer protocol. The session ID uniquely identifies a session and is a part of the digital signature to indicate the ownership of the private key.</a:t>
            </a:r>
          </a:p>
          <a:p>
            <a:endParaRPr lang="en-US" altLang="zh-CN" sz="1100" b="0" i="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068136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b="0" i="0">
                <a:solidFill>
                  <a:schemeClr val="tx1"/>
                </a:solidFill>
                <a:latin typeface="Huawei Sans" panose="020C0503030203020204" pitchFamily="34" charset="0"/>
                <a:ea typeface="+mn-ea"/>
                <a:cs typeface="+mn-cs"/>
              </a:rPr>
              <a:t>A TCP/IP connection can forward network data of other TCP ports through SSH channels, ensuring security.</a:t>
            </a:r>
          </a:p>
          <a:p>
            <a:r>
              <a:rPr lang="en-US" sz="1100" b="0" i="0">
                <a:solidFill>
                  <a:schemeClr val="tx1"/>
                </a:solidFill>
                <a:latin typeface="Huawei Sans" panose="020C0503030203020204" pitchFamily="34" charset="0"/>
                <a:ea typeface="+mn-ea"/>
                <a:cs typeface="+mn-cs"/>
              </a:rPr>
              <a:t>Data of Telnet, SMTP, IMAP, and other TCP/IP-based insecure protocols can be forwarded through SSH, which prevents the transmission of user names, passwords, and privacy information in plaintext and therefore enhances security. In addition, if the firewall restricts the use of some network ports but allows the SSH connection, communication can be implemented through the SSH TCP/IP connection.</a:t>
            </a:r>
          </a:p>
          <a:p>
            <a:r>
              <a:rPr lang="en-US">
                <a:latin typeface="Huawei Sans" panose="020C0503030203020204" pitchFamily="34" charset="0"/>
              </a:rPr>
              <a:t>In X11, X refers to the X protocol, and 11 is the eleventh version of the X protocol. </a:t>
            </a:r>
            <a:r>
              <a:rPr lang="en-US" sz="1100" b="0" i="0">
                <a:solidFill>
                  <a:schemeClr val="tx1"/>
                </a:solidFill>
                <a:latin typeface="Huawei Sans" panose="020C0503030203020204" pitchFamily="34" charset="0"/>
                <a:ea typeface="+mn-ea"/>
                <a:cs typeface="+mn-cs"/>
              </a:rPr>
              <a:t>The Linux graphical user interface (GUI) is based on the X protocol at the bottom layer. </a:t>
            </a:r>
            <a:r>
              <a:rPr lang="en-US" sz="1100" b="0">
                <a:solidFill>
                  <a:schemeClr val="tx1"/>
                </a:solidFill>
                <a:latin typeface="Huawei Sans" panose="020C0503030203020204" pitchFamily="34" charset="0"/>
                <a:ea typeface="+mn-ea"/>
                <a:cs typeface="+mn-cs"/>
              </a:rPr>
              <a:t>When remote interaction with graphical applications on the Linux server is required, a method for enhancing communication security is to use SSH to display the GUI on the local client through the X11 tunnel.</a:t>
            </a:r>
          </a:p>
          <a:p>
            <a:r>
              <a:rPr lang="en-US" sz="1100" b="0" i="0">
                <a:solidFill>
                  <a:schemeClr val="tx1"/>
                </a:solidFill>
                <a:latin typeface="Huawei Sans" panose="020C0503030203020204" pitchFamily="34" charset="0"/>
                <a:ea typeface="+mn-ea"/>
                <a:cs typeface="+mn-cs"/>
              </a:rPr>
              <a:t>A session is a remote execution of a program. A program can be a shell, an application, a system command, or some built-in subsystems. Multiple session channels can be active at the same time. An interactive login session can be implemented using the </a:t>
            </a:r>
            <a:r>
              <a:rPr lang="en-US" sz="1100" b="0" i="0" smtClean="0">
                <a:solidFill>
                  <a:schemeClr val="tx1"/>
                </a:solidFill>
                <a:latin typeface="Huawei Sans" panose="020C0503030203020204" pitchFamily="34" charset="0"/>
                <a:ea typeface="+mn-ea"/>
                <a:cs typeface="+mn-cs"/>
              </a:rPr>
              <a:t>invoke_shell</a:t>
            </a:r>
            <a:r>
              <a:rPr lang="en-US" sz="1100" b="0" i="0">
                <a:solidFill>
                  <a:schemeClr val="tx1"/>
                </a:solidFill>
                <a:latin typeface="Huawei Sans" panose="020C0503030203020204" pitchFamily="34" charset="0"/>
                <a:ea typeface="+mn-ea"/>
                <a:cs typeface="+mn-cs"/>
              </a:rPr>
              <a:t>() method, and the remote command can be implemented using the exec_command() method, which will be described in detail later.</a:t>
            </a:r>
          </a:p>
        </p:txBody>
      </p:sp>
    </p:spTree>
    <p:extLst>
      <p:ext uri="{BB962C8B-B14F-4D97-AF65-F5344CB8AC3E}">
        <p14:creationId xmlns:p14="http://schemas.microsoft.com/office/powerpoint/2010/main" val="1989651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目录">
    <p:bg>
      <p:bgRef idx="1001">
        <a:schemeClr val="bg1"/>
      </p:bgRef>
    </p:bg>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35082048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 id="2147483880" r:id="rId16"/>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 name="文本占位符 83"/>
          <p:cNvSpPr>
            <a:spLocks noGrp="1"/>
          </p:cNvSpPr>
          <p:nvPr>
            <p:ph type="body" sz="quarter" idx="17"/>
          </p:nvPr>
        </p:nvSpPr>
        <p:spPr/>
        <p:txBody>
          <a:bodyPr/>
          <a:lstStyle/>
          <a:p>
            <a:r>
              <a:rPr lang="en-US">
                <a:sym typeface="Huawei Sans" panose="020C0503030203020204" pitchFamily="34" charset="0"/>
              </a:rPr>
              <a:t> </a:t>
            </a:r>
          </a:p>
        </p:txBody>
      </p:sp>
      <p:sp>
        <p:nvSpPr>
          <p:cNvPr id="37" name="文本占位符 84"/>
          <p:cNvSpPr>
            <a:spLocks noGrp="1"/>
          </p:cNvSpPr>
          <p:nvPr>
            <p:ph type="body" sz="quarter" idx="18"/>
          </p:nvPr>
        </p:nvSpPr>
        <p:spPr/>
        <p:txBody>
          <a:bodyPr/>
          <a:lstStyle/>
          <a:p>
            <a:r>
              <a:rPr lang="en-US">
                <a:sym typeface="Huawei Sans" panose="020C0503030203020204" pitchFamily="34" charset="0"/>
              </a:rPr>
              <a:t> Optimize</a:t>
            </a:r>
          </a:p>
        </p:txBody>
      </p:sp>
      <p:sp>
        <p:nvSpPr>
          <p:cNvPr id="38" name="文本占位符 85"/>
          <p:cNvSpPr>
            <a:spLocks noGrp="1"/>
          </p:cNvSpPr>
          <p:nvPr>
            <p:ph type="body" sz="quarter" idx="19"/>
          </p:nvPr>
        </p:nvSpPr>
        <p:spPr/>
        <p:txBody>
          <a:bodyPr/>
          <a:lstStyle/>
          <a:p>
            <a:r>
              <a:rPr lang="en-US">
                <a:sym typeface="Huawei Sans" panose="020C0503030203020204" pitchFamily="34" charset="0"/>
              </a:rPr>
              <a:t> </a:t>
            </a:r>
          </a:p>
        </p:txBody>
      </p:sp>
      <p:sp>
        <p:nvSpPr>
          <p:cNvPr id="39" name="文本占位符 86"/>
          <p:cNvSpPr>
            <a:spLocks noGrp="1"/>
          </p:cNvSpPr>
          <p:nvPr>
            <p:ph type="body" sz="quarter" idx="20"/>
          </p:nvPr>
        </p:nvSpPr>
        <p:spPr/>
        <p:txBody>
          <a:bodyPr/>
          <a:lstStyle/>
          <a:p>
            <a:r>
              <a:rPr lang="en-US">
                <a:sym typeface="Huawei Sans" panose="020C0503030203020204" pitchFamily="34" charset="0"/>
              </a:rPr>
              <a:t> </a:t>
            </a:r>
          </a:p>
        </p:txBody>
      </p:sp>
      <p:sp>
        <p:nvSpPr>
          <p:cNvPr id="30" name="文本占位符 73"/>
          <p:cNvSpPr>
            <a:spLocks noGrp="1"/>
          </p:cNvSpPr>
          <p:nvPr>
            <p:ph type="body" sz="quarter" idx="13"/>
          </p:nvPr>
        </p:nvSpPr>
        <p:spPr/>
        <p:txBody>
          <a:bodyPr/>
          <a:lstStyle/>
          <a:p>
            <a:r>
              <a:rPr lang="en-US">
                <a:sym typeface="Huawei Sans" panose="020C0503030203020204" pitchFamily="34" charset="0"/>
              </a:rPr>
              <a:t>Chen Can/cwx934766</a:t>
            </a:r>
          </a:p>
        </p:txBody>
      </p:sp>
      <p:sp>
        <p:nvSpPr>
          <p:cNvPr id="31" name="文本占位符 74"/>
          <p:cNvSpPr>
            <a:spLocks noGrp="1"/>
          </p:cNvSpPr>
          <p:nvPr>
            <p:ph type="body" sz="quarter" idx="14"/>
          </p:nvPr>
        </p:nvSpPr>
        <p:spPr/>
        <p:txBody>
          <a:bodyPr/>
          <a:lstStyle/>
          <a:p>
            <a:r>
              <a:rPr lang="en-US">
                <a:sym typeface="Huawei Sans" panose="020C0503030203020204" pitchFamily="34" charset="0"/>
              </a:rPr>
              <a:t>2020-05-25</a:t>
            </a:r>
          </a:p>
        </p:txBody>
      </p:sp>
      <p:sp>
        <p:nvSpPr>
          <p:cNvPr id="34" name="文本占位符 81"/>
          <p:cNvSpPr>
            <a:spLocks noGrp="1"/>
          </p:cNvSpPr>
          <p:nvPr>
            <p:ph type="body" sz="quarter" idx="15"/>
          </p:nvPr>
        </p:nvSpPr>
        <p:spPr/>
        <p:txBody>
          <a:bodyPr/>
          <a:lstStyle/>
          <a:p>
            <a:r>
              <a:rPr lang="en-US">
                <a:sym typeface="Huawei Sans" panose="020C0503030203020204" pitchFamily="34" charset="0"/>
              </a:rPr>
              <a:t>Chen Can/cwx934766 </a:t>
            </a:r>
          </a:p>
        </p:txBody>
      </p:sp>
      <p:sp>
        <p:nvSpPr>
          <p:cNvPr id="35" name="文本占位符 82"/>
          <p:cNvSpPr>
            <a:spLocks noGrp="1"/>
          </p:cNvSpPr>
          <p:nvPr>
            <p:ph type="body" sz="quarter" idx="16"/>
          </p:nvPr>
        </p:nvSpPr>
        <p:spPr/>
        <p:txBody>
          <a:bodyPr/>
          <a:lstStyle/>
          <a:p>
            <a:r>
              <a:rPr lang="en-US">
                <a:sym typeface="Huawei Sans" panose="020C0503030203020204" pitchFamily="34" charset="0"/>
              </a:rPr>
              <a:t>2020-06-04 </a:t>
            </a:r>
          </a:p>
        </p:txBody>
      </p:sp>
      <p:sp>
        <p:nvSpPr>
          <p:cNvPr id="40" name="文本占位符 87"/>
          <p:cNvSpPr>
            <a:spLocks noGrp="1"/>
          </p:cNvSpPr>
          <p:nvPr>
            <p:ph type="body" sz="quarter" idx="21"/>
          </p:nvPr>
        </p:nvSpPr>
        <p:spPr/>
        <p:txBody>
          <a:bodyPr/>
          <a:lstStyle/>
          <a:p>
            <a:r>
              <a:rPr lang="en-US">
                <a:sym typeface="Huawei Sans" panose="020C0503030203020204" pitchFamily="34" charset="0"/>
              </a:rPr>
              <a:t> </a:t>
            </a:r>
          </a:p>
        </p:txBody>
      </p:sp>
      <p:sp>
        <p:nvSpPr>
          <p:cNvPr id="41" name="文本占位符 88"/>
          <p:cNvSpPr>
            <a:spLocks noGrp="1"/>
          </p:cNvSpPr>
          <p:nvPr>
            <p:ph type="body" sz="quarter" idx="22"/>
          </p:nvPr>
        </p:nvSpPr>
        <p:spPr/>
        <p:txBody>
          <a:bodyPr/>
          <a:lstStyle/>
          <a:p>
            <a:r>
              <a:rPr lang="en-US">
                <a:sym typeface="Huawei Sans" panose="020C0503030203020204" pitchFamily="34" charset="0"/>
              </a:rPr>
              <a:t> </a:t>
            </a:r>
          </a:p>
        </p:txBody>
      </p:sp>
      <p:sp>
        <p:nvSpPr>
          <p:cNvPr id="42" name="文本占位符 89"/>
          <p:cNvSpPr>
            <a:spLocks noGrp="1"/>
          </p:cNvSpPr>
          <p:nvPr>
            <p:ph type="body" sz="quarter" idx="23"/>
          </p:nvPr>
        </p:nvSpPr>
        <p:spPr/>
        <p:txBody>
          <a:bodyPr/>
          <a:lstStyle/>
          <a:p>
            <a:r>
              <a:rPr lang="en-US">
                <a:sym typeface="Huawei Sans" panose="020C0503030203020204" pitchFamily="34" charset="0"/>
              </a:rPr>
              <a:t> </a:t>
            </a:r>
          </a:p>
        </p:txBody>
      </p:sp>
      <p:sp>
        <p:nvSpPr>
          <p:cNvPr id="43" name="文本占位符 90"/>
          <p:cNvSpPr>
            <a:spLocks noGrp="1"/>
          </p:cNvSpPr>
          <p:nvPr>
            <p:ph type="body" sz="quarter" idx="24"/>
          </p:nvPr>
        </p:nvSpPr>
        <p:spPr/>
        <p:txBody>
          <a:bodyPr/>
          <a:lstStyle/>
          <a:p>
            <a:r>
              <a:rPr lang="en-US">
                <a:sym typeface="Huawei Sans" panose="020C0503030203020204" pitchFamily="34" charset="0"/>
              </a:rPr>
              <a:t> </a:t>
            </a:r>
          </a:p>
        </p:txBody>
      </p:sp>
      <p:sp>
        <p:nvSpPr>
          <p:cNvPr id="44" name="文本占位符 91"/>
          <p:cNvSpPr>
            <a:spLocks noGrp="1"/>
          </p:cNvSpPr>
          <p:nvPr>
            <p:ph type="body" sz="quarter" idx="25"/>
          </p:nvPr>
        </p:nvSpPr>
        <p:spPr/>
        <p:txBody>
          <a:bodyPr/>
          <a:lstStyle/>
          <a:p>
            <a:r>
              <a:rPr lang="en-US">
                <a:sym typeface="Huawei Sans" panose="020C0503030203020204" pitchFamily="34" charset="0"/>
              </a:rPr>
              <a:t> </a:t>
            </a:r>
          </a:p>
        </p:txBody>
      </p:sp>
      <p:sp>
        <p:nvSpPr>
          <p:cNvPr id="45" name="文本占位符 92"/>
          <p:cNvSpPr>
            <a:spLocks noGrp="1"/>
          </p:cNvSpPr>
          <p:nvPr>
            <p:ph type="body" sz="quarter" idx="26"/>
          </p:nvPr>
        </p:nvSpPr>
        <p:spPr/>
        <p:txBody>
          <a:bodyPr/>
          <a:lstStyle/>
          <a:p>
            <a:r>
              <a:rPr lang="en-US">
                <a:sym typeface="Huawei Sans" panose="020C0503030203020204" pitchFamily="34" charset="0"/>
              </a:rPr>
              <a:t> </a:t>
            </a:r>
          </a:p>
        </p:txBody>
      </p:sp>
      <p:sp>
        <p:nvSpPr>
          <p:cNvPr id="46" name="文本占位符 93"/>
          <p:cNvSpPr>
            <a:spLocks noGrp="1"/>
          </p:cNvSpPr>
          <p:nvPr>
            <p:ph type="body" sz="quarter" idx="27"/>
          </p:nvPr>
        </p:nvSpPr>
        <p:spPr/>
        <p:txBody>
          <a:bodyPr/>
          <a:lstStyle/>
          <a:p>
            <a:r>
              <a:rPr lang="en-US">
                <a:sym typeface="Huawei Sans" panose="020C0503030203020204" pitchFamily="34" charset="0"/>
              </a:rPr>
              <a:t> </a:t>
            </a:r>
          </a:p>
        </p:txBody>
      </p:sp>
      <p:sp>
        <p:nvSpPr>
          <p:cNvPr id="47" name="文本占位符 94"/>
          <p:cNvSpPr>
            <a:spLocks noGrp="1"/>
          </p:cNvSpPr>
          <p:nvPr>
            <p:ph type="body" sz="quarter" idx="28"/>
          </p:nvPr>
        </p:nvSpPr>
        <p:spPr/>
        <p:txBody>
          <a:bodyPr/>
          <a:lstStyle/>
          <a:p>
            <a:r>
              <a:rPr lang="en-US">
                <a:sym typeface="Huawei Sans" panose="020C0503030203020204" pitchFamily="34" charset="0"/>
              </a:rPr>
              <a:t> </a:t>
            </a:r>
          </a:p>
        </p:txBody>
      </p:sp>
      <p:sp>
        <p:nvSpPr>
          <p:cNvPr id="48" name="文本占位符 95"/>
          <p:cNvSpPr>
            <a:spLocks noGrp="1"/>
          </p:cNvSpPr>
          <p:nvPr>
            <p:ph type="body" sz="quarter" idx="29"/>
          </p:nvPr>
        </p:nvSpPr>
        <p:spPr/>
        <p:txBody>
          <a:bodyPr/>
          <a:lstStyle/>
          <a:p>
            <a:r>
              <a:rPr lang="en-US">
                <a:sym typeface="Huawei Sans" panose="020C0503030203020204" pitchFamily="34" charset="0"/>
              </a:rPr>
              <a:t> </a:t>
            </a:r>
          </a:p>
        </p:txBody>
      </p:sp>
      <p:sp>
        <p:nvSpPr>
          <p:cNvPr id="49" name="文本占位符 96"/>
          <p:cNvSpPr>
            <a:spLocks noGrp="1"/>
          </p:cNvSpPr>
          <p:nvPr>
            <p:ph type="body" sz="quarter" idx="30"/>
          </p:nvPr>
        </p:nvSpPr>
        <p:spPr/>
        <p:txBody>
          <a:bodyPr/>
          <a:lstStyle/>
          <a:p>
            <a:r>
              <a:rPr lang="en-US">
                <a:sym typeface="Huawei Sans" panose="020C0503030203020204" pitchFamily="34" charset="0"/>
              </a:rPr>
              <a:t> </a:t>
            </a:r>
          </a:p>
        </p:txBody>
      </p:sp>
      <p:sp>
        <p:nvSpPr>
          <p:cNvPr id="76" name="文本占位符 75"/>
          <p:cNvSpPr>
            <a:spLocks noGrp="1"/>
          </p:cNvSpPr>
          <p:nvPr>
            <p:ph type="body" sz="quarter" idx="31"/>
          </p:nvPr>
        </p:nvSpPr>
        <p:spPr/>
        <p:txBody>
          <a:bodyPr/>
          <a:lstStyle/>
          <a:p>
            <a:endParaRPr lang="zh-CN" altLang="en-US"/>
          </a:p>
        </p:txBody>
      </p:sp>
      <p:sp>
        <p:nvSpPr>
          <p:cNvPr id="77" name="文本占位符 76"/>
          <p:cNvSpPr>
            <a:spLocks noGrp="1"/>
          </p:cNvSpPr>
          <p:nvPr>
            <p:ph type="body" sz="quarter" idx="32"/>
          </p:nvPr>
        </p:nvSpPr>
        <p:spPr/>
        <p:txBody>
          <a:bodyPr/>
          <a:lstStyle/>
          <a:p>
            <a:endParaRPr lang="zh-CN" altLang="en-US"/>
          </a:p>
        </p:txBody>
      </p:sp>
      <p:sp>
        <p:nvSpPr>
          <p:cNvPr id="78" name="文本占位符 77"/>
          <p:cNvSpPr>
            <a:spLocks noGrp="1"/>
          </p:cNvSpPr>
          <p:nvPr>
            <p:ph type="body" sz="quarter" idx="33"/>
          </p:nvPr>
        </p:nvSpPr>
        <p:spPr/>
        <p:txBody>
          <a:bodyPr/>
          <a:lstStyle/>
          <a:p>
            <a:endParaRPr lang="zh-CN" altLang="en-US"/>
          </a:p>
        </p:txBody>
      </p:sp>
      <p:sp>
        <p:nvSpPr>
          <p:cNvPr id="79" name="文本占位符 78"/>
          <p:cNvSpPr>
            <a:spLocks noGrp="1"/>
          </p:cNvSpPr>
          <p:nvPr>
            <p:ph type="body" sz="quarter" idx="34"/>
          </p:nvPr>
        </p:nvSpPr>
        <p:spPr/>
        <p:txBody>
          <a:bodyPr/>
          <a:lstStyle/>
          <a:p>
            <a:endParaRPr lang="zh-CN" altLang="en-US"/>
          </a:p>
        </p:txBody>
      </p:sp>
      <p:sp>
        <p:nvSpPr>
          <p:cNvPr id="80" name="文本占位符 79"/>
          <p:cNvSpPr>
            <a:spLocks noGrp="1"/>
          </p:cNvSpPr>
          <p:nvPr>
            <p:ph type="body" sz="quarter" idx="35"/>
          </p:nvPr>
        </p:nvSpPr>
        <p:spPr/>
        <p:txBody>
          <a:bodyPr/>
          <a:lstStyle/>
          <a:p>
            <a:endParaRPr lang="zh-CN" altLang="en-US"/>
          </a:p>
        </p:txBody>
      </p:sp>
      <p:sp>
        <p:nvSpPr>
          <p:cNvPr id="81" name="文本占位符 80"/>
          <p:cNvSpPr>
            <a:spLocks noGrp="1"/>
          </p:cNvSpPr>
          <p:nvPr>
            <p:ph type="body" sz="quarter" idx="36"/>
          </p:nvPr>
        </p:nvSpPr>
        <p:spPr/>
        <p:txBody>
          <a:bodyPr/>
          <a:lstStyle/>
          <a:p>
            <a:endParaRPr lang="zh-CN" altLang="en-US"/>
          </a:p>
        </p:txBody>
      </p:sp>
      <p:sp>
        <p:nvSpPr>
          <p:cNvPr id="82" name="文本占位符 81"/>
          <p:cNvSpPr>
            <a:spLocks noGrp="1"/>
          </p:cNvSpPr>
          <p:nvPr>
            <p:ph type="body" sz="quarter" idx="37"/>
          </p:nvPr>
        </p:nvSpPr>
        <p:spPr/>
        <p:txBody>
          <a:bodyPr/>
          <a:lstStyle/>
          <a:p>
            <a:endParaRPr lang="zh-CN" altLang="en-US"/>
          </a:p>
        </p:txBody>
      </p:sp>
      <p:sp>
        <p:nvSpPr>
          <p:cNvPr id="83" name="文本占位符 82"/>
          <p:cNvSpPr>
            <a:spLocks noGrp="1"/>
          </p:cNvSpPr>
          <p:nvPr>
            <p:ph type="body" sz="quarter" idx="38"/>
          </p:nvPr>
        </p:nvSpPr>
        <p:spPr/>
        <p:txBody>
          <a:bodyPr/>
          <a:lstStyle/>
          <a:p>
            <a:endParaRPr lang="zh-CN" altLang="en-US"/>
          </a:p>
        </p:txBody>
      </p:sp>
      <p:sp>
        <p:nvSpPr>
          <p:cNvPr id="84" name="文本占位符 83"/>
          <p:cNvSpPr>
            <a:spLocks noGrp="1"/>
          </p:cNvSpPr>
          <p:nvPr>
            <p:ph type="body" sz="quarter" idx="39"/>
          </p:nvPr>
        </p:nvSpPr>
        <p:spPr/>
        <p:txBody>
          <a:bodyPr/>
          <a:lstStyle/>
          <a:p>
            <a:endParaRPr lang="zh-CN" altLang="en-US"/>
          </a:p>
        </p:txBody>
      </p:sp>
      <p:sp>
        <p:nvSpPr>
          <p:cNvPr id="85" name="文本占位符 84"/>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794716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SSH</a:t>
            </a:r>
          </a:p>
          <a:p>
            <a:pPr lvl="1">
              <a:buFont typeface="Huawei Sans" panose="020C0503030203020204" pitchFamily="34" charset="0"/>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Working Principles of SSH</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Paramiko</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8787685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Working Principles of SSH</a:t>
            </a:r>
            <a:endParaRPr lang="en-US" dirty="0"/>
          </a:p>
        </p:txBody>
      </p:sp>
      <p:sp>
        <p:nvSpPr>
          <p:cNvPr id="3" name="文本占位符 2"/>
          <p:cNvSpPr>
            <a:spLocks noGrp="1"/>
          </p:cNvSpPr>
          <p:nvPr>
            <p:ph type="body" sz="quarter" idx="4294967295"/>
          </p:nvPr>
        </p:nvSpPr>
        <p:spPr>
          <a:xfrm>
            <a:off x="439738" y="1243013"/>
            <a:ext cx="11306175" cy="4679950"/>
          </a:xfrm>
        </p:spPr>
        <p:txBody>
          <a:bodyPr/>
          <a:lstStyle/>
          <a:p>
            <a:r>
              <a:rPr lang="en-US" sz="1400" dirty="0"/>
              <a:t>In the entire communication process, to implement a secure SSH connection, the server and client go through the following five phases:    </a:t>
            </a:r>
          </a:p>
          <a:p>
            <a:pPr lvl="1"/>
            <a:r>
              <a:rPr lang="en-US" sz="1200" dirty="0"/>
              <a:t>Version negotiation phase: Two versions of SSH are available: SSH Version 1 (SSHv1) and SSH Version 2 (SSHv2). The server and client determine the version to be used through negotiation.    </a:t>
            </a:r>
          </a:p>
          <a:p>
            <a:pPr lvl="1"/>
            <a:r>
              <a:rPr lang="en-US" sz="1200" dirty="0"/>
              <a:t>Algorithm negotiation phase: SSH supports multiple encryption algorithms. The server and client negotiate the encryption algorithm to be used based on the algorithms that they support.</a:t>
            </a:r>
          </a:p>
          <a:p>
            <a:pPr lvl="1"/>
            <a:r>
              <a:rPr lang="en-US" sz="1200" dirty="0"/>
              <a:t>Key exchange phase: A session key is generated by using a key exchange algorithm. The subsequent sessions between the server and client are encrypted by using the session key.</a:t>
            </a:r>
          </a:p>
          <a:p>
            <a:pPr lvl="1"/>
            <a:r>
              <a:rPr lang="en-US" sz="1200" dirty="0"/>
              <a:t>User authentication phase: The SSH client sends an authentication request to the server, and the server authenticates the SSH client.   </a:t>
            </a:r>
          </a:p>
          <a:p>
            <a:pPr lvl="1"/>
            <a:r>
              <a:rPr lang="en-US" sz="1200" dirty="0"/>
              <a:t>Session interaction phase: After the authentication succeeds, the server and client exchange information. </a:t>
            </a:r>
          </a:p>
        </p:txBody>
      </p:sp>
      <p:sp>
        <p:nvSpPr>
          <p:cNvPr id="24" name="箭头: 左右 2">
            <a:extLst>
              <a:ext uri="{FF2B5EF4-FFF2-40B4-BE49-F238E27FC236}">
                <a16:creationId xmlns="" xmlns:a16="http://schemas.microsoft.com/office/drawing/2014/main" id="{1DD5D190-80A5-44E8-A5F6-AC5FFC413C7D}"/>
              </a:ext>
            </a:extLst>
          </p:cNvPr>
          <p:cNvSpPr/>
          <p:nvPr/>
        </p:nvSpPr>
        <p:spPr bwMode="gray">
          <a:xfrm>
            <a:off x="3775629" y="5865520"/>
            <a:ext cx="4027696" cy="571354"/>
          </a:xfrm>
          <a:prstGeom prst="leftRightArrow">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grpSp>
        <p:nvGrpSpPr>
          <p:cNvPr id="25" name="组合 24">
            <a:extLst>
              <a:ext uri="{FF2B5EF4-FFF2-40B4-BE49-F238E27FC236}">
                <a16:creationId xmlns="" xmlns:a16="http://schemas.microsoft.com/office/drawing/2014/main" id="{B86C6D83-5D88-43F0-8BE9-821D6F23118C}"/>
              </a:ext>
            </a:extLst>
          </p:cNvPr>
          <p:cNvGrpSpPr/>
          <p:nvPr/>
        </p:nvGrpSpPr>
        <p:grpSpPr>
          <a:xfrm>
            <a:off x="2552797" y="5212556"/>
            <a:ext cx="1421442" cy="461665"/>
            <a:chOff x="5269164" y="3367469"/>
            <a:chExt cx="1421442" cy="461665"/>
          </a:xfrm>
        </p:grpSpPr>
        <p:sp>
          <p:nvSpPr>
            <p:cNvPr id="26" name="文本框 25">
              <a:extLst>
                <a:ext uri="{FF2B5EF4-FFF2-40B4-BE49-F238E27FC236}">
                  <a16:creationId xmlns="" xmlns:a16="http://schemas.microsoft.com/office/drawing/2014/main" id="{3C3FF089-B9AB-42DE-B035-C48333AFF041}"/>
                </a:ext>
              </a:extLst>
            </p:cNvPr>
            <p:cNvSpPr txBox="1"/>
            <p:nvPr/>
          </p:nvSpPr>
          <p:spPr>
            <a:xfrm>
              <a:off x="5414798" y="3367469"/>
              <a:ext cx="1275808" cy="461665"/>
            </a:xfrm>
            <a:prstGeom prst="rect">
              <a:avLst/>
            </a:prstGeom>
            <a:noFill/>
          </p:spPr>
          <p:txBody>
            <a:bodyPr wrap="square" rtlCol="0">
              <a:spAutoFit/>
            </a:bodyPr>
            <a:lstStyle/>
            <a:p>
              <a:pPr algn="ctr" fontAlgn="ctr"/>
              <a:r>
                <a:rPr lang="en-US" sz="1200" dirty="0">
                  <a:latin typeface="Huawei Sans" panose="020C0503030203020204" pitchFamily="34" charset="0"/>
                </a:rPr>
                <a:t>Version negotiation</a:t>
              </a:r>
            </a:p>
          </p:txBody>
        </p:sp>
        <p:sp>
          <p:nvSpPr>
            <p:cNvPr id="27" name="Oval 4">
              <a:extLst>
                <a:ext uri="{FF2B5EF4-FFF2-40B4-BE49-F238E27FC236}">
                  <a16:creationId xmlns="" xmlns:a16="http://schemas.microsoft.com/office/drawing/2014/main" id="{326250CA-CF09-4735-979F-1C7560E92239}"/>
                </a:ext>
              </a:extLst>
            </p:cNvPr>
            <p:cNvSpPr>
              <a:spLocks noChangeAspect="1"/>
            </p:cNvSpPr>
            <p:nvPr/>
          </p:nvSpPr>
          <p:spPr>
            <a:xfrm>
              <a:off x="5269164" y="347141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grpSp>
      <p:grpSp>
        <p:nvGrpSpPr>
          <p:cNvPr id="28" name="组合 27">
            <a:extLst>
              <a:ext uri="{FF2B5EF4-FFF2-40B4-BE49-F238E27FC236}">
                <a16:creationId xmlns="" xmlns:a16="http://schemas.microsoft.com/office/drawing/2014/main" id="{9BEEBDB9-1EBF-4AB7-B2E0-931A7402743D}"/>
              </a:ext>
            </a:extLst>
          </p:cNvPr>
          <p:cNvGrpSpPr/>
          <p:nvPr/>
        </p:nvGrpSpPr>
        <p:grpSpPr>
          <a:xfrm>
            <a:off x="4061263" y="5193506"/>
            <a:ext cx="1447787" cy="461665"/>
            <a:chOff x="5263836" y="3930565"/>
            <a:chExt cx="1447787" cy="461665"/>
          </a:xfrm>
        </p:grpSpPr>
        <p:sp>
          <p:nvSpPr>
            <p:cNvPr id="29" name="文本框 28">
              <a:extLst>
                <a:ext uri="{FF2B5EF4-FFF2-40B4-BE49-F238E27FC236}">
                  <a16:creationId xmlns="" xmlns:a16="http://schemas.microsoft.com/office/drawing/2014/main" id="{9F8FF9AC-0966-48FF-9B6A-C55F02E0466D}"/>
                </a:ext>
              </a:extLst>
            </p:cNvPr>
            <p:cNvSpPr txBox="1"/>
            <p:nvPr/>
          </p:nvSpPr>
          <p:spPr>
            <a:xfrm>
              <a:off x="5263836" y="3930565"/>
              <a:ext cx="1447787" cy="461665"/>
            </a:xfrm>
            <a:prstGeom prst="rect">
              <a:avLst/>
            </a:prstGeom>
            <a:noFill/>
          </p:spPr>
          <p:txBody>
            <a:bodyPr wrap="square" rtlCol="0">
              <a:spAutoFit/>
            </a:bodyPr>
            <a:lstStyle/>
            <a:p>
              <a:pPr algn="ctr" fontAlgn="ctr"/>
              <a:r>
                <a:rPr lang="en-US" sz="1200" dirty="0">
                  <a:latin typeface="Huawei Sans" panose="020C0503030203020204" pitchFamily="34" charset="0"/>
                </a:rPr>
                <a:t>Algorithm negotiation</a:t>
              </a:r>
            </a:p>
          </p:txBody>
        </p:sp>
        <p:sp>
          <p:nvSpPr>
            <p:cNvPr id="30" name="Oval 4">
              <a:extLst>
                <a:ext uri="{FF2B5EF4-FFF2-40B4-BE49-F238E27FC236}">
                  <a16:creationId xmlns="" xmlns:a16="http://schemas.microsoft.com/office/drawing/2014/main" id="{AB36BB67-50C4-4E49-B8BF-D809C4603A5F}"/>
                </a:ext>
              </a:extLst>
            </p:cNvPr>
            <p:cNvSpPr>
              <a:spLocks noChangeAspect="1"/>
            </p:cNvSpPr>
            <p:nvPr/>
          </p:nvSpPr>
          <p:spPr>
            <a:xfrm>
              <a:off x="5269164" y="405486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pSp>
      <p:grpSp>
        <p:nvGrpSpPr>
          <p:cNvPr id="31" name="组合 30">
            <a:extLst>
              <a:ext uri="{FF2B5EF4-FFF2-40B4-BE49-F238E27FC236}">
                <a16:creationId xmlns="" xmlns:a16="http://schemas.microsoft.com/office/drawing/2014/main" id="{D1EE8611-47E7-4C95-B9EB-DE65A14963ED}"/>
              </a:ext>
            </a:extLst>
          </p:cNvPr>
          <p:cNvGrpSpPr/>
          <p:nvPr/>
        </p:nvGrpSpPr>
        <p:grpSpPr>
          <a:xfrm>
            <a:off x="5492525" y="5193506"/>
            <a:ext cx="1254829" cy="461665"/>
            <a:chOff x="5269164" y="4625335"/>
            <a:chExt cx="1254829" cy="461665"/>
          </a:xfrm>
        </p:grpSpPr>
        <p:sp>
          <p:nvSpPr>
            <p:cNvPr id="32" name="文本框 31">
              <a:extLst>
                <a:ext uri="{FF2B5EF4-FFF2-40B4-BE49-F238E27FC236}">
                  <a16:creationId xmlns="" xmlns:a16="http://schemas.microsoft.com/office/drawing/2014/main" id="{79F6DA42-39F5-4439-BAD4-D91DC70CB75F}"/>
                </a:ext>
              </a:extLst>
            </p:cNvPr>
            <p:cNvSpPr txBox="1"/>
            <p:nvPr/>
          </p:nvSpPr>
          <p:spPr>
            <a:xfrm>
              <a:off x="5500522" y="4625335"/>
              <a:ext cx="1023471" cy="461665"/>
            </a:xfrm>
            <a:prstGeom prst="rect">
              <a:avLst/>
            </a:prstGeom>
            <a:noFill/>
          </p:spPr>
          <p:txBody>
            <a:bodyPr wrap="square" rtlCol="0">
              <a:spAutoFit/>
            </a:bodyPr>
            <a:lstStyle/>
            <a:p>
              <a:pPr algn="ctr" fontAlgn="ctr"/>
              <a:r>
                <a:rPr lang="en-US" sz="1200" dirty="0">
                  <a:latin typeface="Huawei Sans" panose="020C0503030203020204" pitchFamily="34" charset="0"/>
                </a:rPr>
                <a:t>Key exchange</a:t>
              </a:r>
            </a:p>
          </p:txBody>
        </p:sp>
        <p:sp>
          <p:nvSpPr>
            <p:cNvPr id="33" name="Oval 4">
              <a:extLst>
                <a:ext uri="{FF2B5EF4-FFF2-40B4-BE49-F238E27FC236}">
                  <a16:creationId xmlns="" xmlns:a16="http://schemas.microsoft.com/office/drawing/2014/main" id="{0EE1AD7F-68A4-4413-8AFD-75A231DBC65B}"/>
                </a:ext>
              </a:extLst>
            </p:cNvPr>
            <p:cNvSpPr>
              <a:spLocks noChangeAspect="1"/>
            </p:cNvSpPr>
            <p:nvPr/>
          </p:nvSpPr>
          <p:spPr>
            <a:xfrm>
              <a:off x="5269164" y="474833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sp>
        <p:nvSpPr>
          <p:cNvPr id="34" name="文本框 33"/>
          <p:cNvSpPr txBox="1"/>
          <p:nvPr/>
        </p:nvSpPr>
        <p:spPr>
          <a:xfrm>
            <a:off x="2296968" y="6098320"/>
            <a:ext cx="622286" cy="276999"/>
          </a:xfrm>
          <a:prstGeom prst="rect">
            <a:avLst/>
          </a:prstGeom>
          <a:noFill/>
        </p:spPr>
        <p:txBody>
          <a:bodyPr wrap="none" rtlCol="0">
            <a:spAutoFit/>
          </a:bodyPr>
          <a:lstStyle/>
          <a:p>
            <a:pPr algn="r" fontAlgn="ctr"/>
            <a:r>
              <a:rPr lang="en-US" sz="1200" b="1" dirty="0">
                <a:solidFill>
                  <a:schemeClr val="accent4">
                    <a:lumMod val="50000"/>
                  </a:schemeClr>
                </a:solidFill>
                <a:latin typeface="Huawei Sans" panose="020C0503030203020204" pitchFamily="34" charset="0"/>
              </a:rPr>
              <a:t>Client</a:t>
            </a:r>
          </a:p>
        </p:txBody>
      </p:sp>
      <p:sp>
        <p:nvSpPr>
          <p:cNvPr id="35" name="文本框 34"/>
          <p:cNvSpPr txBox="1"/>
          <p:nvPr/>
        </p:nvSpPr>
        <p:spPr>
          <a:xfrm>
            <a:off x="8803329" y="6040955"/>
            <a:ext cx="649538" cy="276999"/>
          </a:xfrm>
          <a:prstGeom prst="rect">
            <a:avLst/>
          </a:prstGeom>
          <a:noFill/>
        </p:spPr>
        <p:txBody>
          <a:bodyPr wrap="none" rtlCol="0">
            <a:spAutoFit/>
          </a:bodyPr>
          <a:lstStyle/>
          <a:p>
            <a:pPr algn="r" fontAlgn="ctr"/>
            <a:r>
              <a:rPr lang="en-US" sz="1200" b="1" dirty="0">
                <a:solidFill>
                  <a:schemeClr val="accent4">
                    <a:lumMod val="50000"/>
                  </a:schemeClr>
                </a:solidFill>
                <a:latin typeface="Huawei Sans" panose="020C0503030203020204" pitchFamily="34" charset="0"/>
              </a:rPr>
              <a:t>Server</a:t>
            </a:r>
          </a:p>
        </p:txBody>
      </p:sp>
      <p:pic>
        <p:nvPicPr>
          <p:cNvPr id="36" name="图片 35" descr="PC.png"/>
          <p:cNvPicPr>
            <a:picLocks noChangeAspect="1"/>
          </p:cNvPicPr>
          <p:nvPr/>
        </p:nvPicPr>
        <p:blipFill>
          <a:blip r:embed="rId3" cstate="print"/>
          <a:stretch>
            <a:fillRect/>
          </a:stretch>
        </p:blipFill>
        <p:spPr>
          <a:xfrm>
            <a:off x="2931115" y="5925253"/>
            <a:ext cx="576563" cy="442800"/>
          </a:xfrm>
          <a:prstGeom prst="rect">
            <a:avLst/>
          </a:prstGeom>
        </p:spPr>
      </p:pic>
      <p:pic>
        <p:nvPicPr>
          <p:cNvPr id="37" name="图片 3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084116" y="5890930"/>
            <a:ext cx="540000" cy="442800"/>
          </a:xfrm>
          <a:prstGeom prst="rect">
            <a:avLst/>
          </a:prstGeom>
        </p:spPr>
      </p:pic>
      <p:grpSp>
        <p:nvGrpSpPr>
          <p:cNvPr id="38" name="组合 37">
            <a:extLst>
              <a:ext uri="{FF2B5EF4-FFF2-40B4-BE49-F238E27FC236}">
                <a16:creationId xmlns="" xmlns:a16="http://schemas.microsoft.com/office/drawing/2014/main" id="{D1EE8611-47E7-4C95-B9EB-DE65A14963ED}"/>
              </a:ext>
            </a:extLst>
          </p:cNvPr>
          <p:cNvGrpSpPr/>
          <p:nvPr/>
        </p:nvGrpSpPr>
        <p:grpSpPr>
          <a:xfrm>
            <a:off x="6836187" y="5193506"/>
            <a:ext cx="1520515" cy="461665"/>
            <a:chOff x="5269164" y="4625335"/>
            <a:chExt cx="1520515" cy="461665"/>
          </a:xfrm>
        </p:grpSpPr>
        <p:sp>
          <p:nvSpPr>
            <p:cNvPr id="39" name="文本框 38">
              <a:extLst>
                <a:ext uri="{FF2B5EF4-FFF2-40B4-BE49-F238E27FC236}">
                  <a16:creationId xmlns="" xmlns:a16="http://schemas.microsoft.com/office/drawing/2014/main" id="{79F6DA42-39F5-4439-BAD4-D91DC70CB75F}"/>
                </a:ext>
              </a:extLst>
            </p:cNvPr>
            <p:cNvSpPr txBox="1"/>
            <p:nvPr/>
          </p:nvSpPr>
          <p:spPr>
            <a:xfrm>
              <a:off x="5443373" y="4625335"/>
              <a:ext cx="1346306" cy="461665"/>
            </a:xfrm>
            <a:prstGeom prst="rect">
              <a:avLst/>
            </a:prstGeom>
            <a:noFill/>
          </p:spPr>
          <p:txBody>
            <a:bodyPr wrap="square" rtlCol="0">
              <a:spAutoFit/>
            </a:bodyPr>
            <a:lstStyle/>
            <a:p>
              <a:pPr algn="ctr" fontAlgn="ctr"/>
              <a:r>
                <a:rPr lang="en-US" sz="1200" dirty="0">
                  <a:latin typeface="Huawei Sans" panose="020C0503030203020204" pitchFamily="34" charset="0"/>
                </a:rPr>
                <a:t>User authentication</a:t>
              </a:r>
            </a:p>
          </p:txBody>
        </p:sp>
        <p:sp>
          <p:nvSpPr>
            <p:cNvPr id="40" name="Oval 4">
              <a:extLst>
                <a:ext uri="{FF2B5EF4-FFF2-40B4-BE49-F238E27FC236}">
                  <a16:creationId xmlns="" xmlns:a16="http://schemas.microsoft.com/office/drawing/2014/main" id="{0EE1AD7F-68A4-4413-8AFD-75A231DBC65B}"/>
                </a:ext>
              </a:extLst>
            </p:cNvPr>
            <p:cNvSpPr>
              <a:spLocks noChangeAspect="1"/>
            </p:cNvSpPr>
            <p:nvPr/>
          </p:nvSpPr>
          <p:spPr>
            <a:xfrm>
              <a:off x="5269164" y="474833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grpSp>
        <p:nvGrpSpPr>
          <p:cNvPr id="41" name="组合 40">
            <a:extLst>
              <a:ext uri="{FF2B5EF4-FFF2-40B4-BE49-F238E27FC236}">
                <a16:creationId xmlns="" xmlns:a16="http://schemas.microsoft.com/office/drawing/2014/main" id="{D1EE8611-47E7-4C95-B9EB-DE65A14963ED}"/>
              </a:ext>
            </a:extLst>
          </p:cNvPr>
          <p:cNvGrpSpPr/>
          <p:nvPr/>
        </p:nvGrpSpPr>
        <p:grpSpPr>
          <a:xfrm>
            <a:off x="8339561" y="5212556"/>
            <a:ext cx="1396190" cy="461665"/>
            <a:chOff x="5269164" y="4644385"/>
            <a:chExt cx="1396190" cy="461665"/>
          </a:xfrm>
        </p:grpSpPr>
        <p:sp>
          <p:nvSpPr>
            <p:cNvPr id="42" name="文本框 41">
              <a:extLst>
                <a:ext uri="{FF2B5EF4-FFF2-40B4-BE49-F238E27FC236}">
                  <a16:creationId xmlns="" xmlns:a16="http://schemas.microsoft.com/office/drawing/2014/main" id="{79F6DA42-39F5-4439-BAD4-D91DC70CB75F}"/>
                </a:ext>
              </a:extLst>
            </p:cNvPr>
            <p:cNvSpPr txBox="1"/>
            <p:nvPr/>
          </p:nvSpPr>
          <p:spPr>
            <a:xfrm>
              <a:off x="5471948" y="4644385"/>
              <a:ext cx="1193406" cy="461665"/>
            </a:xfrm>
            <a:prstGeom prst="rect">
              <a:avLst/>
            </a:prstGeom>
            <a:noFill/>
          </p:spPr>
          <p:txBody>
            <a:bodyPr wrap="square" rtlCol="0">
              <a:spAutoFit/>
            </a:bodyPr>
            <a:lstStyle/>
            <a:p>
              <a:pPr algn="ctr" fontAlgn="ctr"/>
              <a:r>
                <a:rPr lang="en-US" sz="1200" dirty="0">
                  <a:latin typeface="Huawei Sans" panose="020C0503030203020204" pitchFamily="34" charset="0"/>
                </a:rPr>
                <a:t>Session interaction</a:t>
              </a:r>
            </a:p>
          </p:txBody>
        </p:sp>
        <p:sp>
          <p:nvSpPr>
            <p:cNvPr id="43" name="Oval 4">
              <a:extLst>
                <a:ext uri="{FF2B5EF4-FFF2-40B4-BE49-F238E27FC236}">
                  <a16:creationId xmlns="" xmlns:a16="http://schemas.microsoft.com/office/drawing/2014/main" id="{0EE1AD7F-68A4-4413-8AFD-75A231DBC65B}"/>
                </a:ext>
              </a:extLst>
            </p:cNvPr>
            <p:cNvSpPr>
              <a:spLocks noChangeAspect="1"/>
            </p:cNvSpPr>
            <p:nvPr/>
          </p:nvSpPr>
          <p:spPr>
            <a:xfrm>
              <a:off x="5269164" y="474833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grpSp>
      <p:cxnSp>
        <p:nvCxnSpPr>
          <p:cNvPr id="13" name="肘形连接符 12"/>
          <p:cNvCxnSpPr/>
          <p:nvPr/>
        </p:nvCxnSpPr>
        <p:spPr>
          <a:xfrm rot="5400000" flipH="1" flipV="1">
            <a:off x="4148661" y="3804110"/>
            <a:ext cx="12700" cy="2939728"/>
          </a:xfrm>
          <a:prstGeom prst="bentConnector3">
            <a:avLst>
              <a:gd name="adj1" fmla="val 1967441"/>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57" idx="2"/>
          </p:cNvCxnSpPr>
          <p:nvPr/>
        </p:nvCxnSpPr>
        <p:spPr>
          <a:xfrm flipV="1">
            <a:off x="4197543" y="4948016"/>
            <a:ext cx="0" cy="362140"/>
          </a:xfrm>
          <a:prstGeom prst="line">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58" idx="2"/>
          </p:cNvCxnSpPr>
          <p:nvPr/>
        </p:nvCxnSpPr>
        <p:spPr>
          <a:xfrm flipV="1">
            <a:off x="6962187" y="4949306"/>
            <a:ext cx="0" cy="360850"/>
          </a:xfrm>
          <a:prstGeom prst="line">
            <a:avLst/>
          </a:prstGeom>
          <a:ln w="1905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59" idx="2"/>
          </p:cNvCxnSpPr>
          <p:nvPr/>
        </p:nvCxnSpPr>
        <p:spPr>
          <a:xfrm>
            <a:off x="8465061" y="4831104"/>
            <a:ext cx="0" cy="114098"/>
          </a:xfrm>
          <a:prstGeom prst="line">
            <a:avLst/>
          </a:prstGeom>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a:xfrm>
            <a:off x="3450744" y="4426252"/>
            <a:ext cx="1493597" cy="521764"/>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Transport Layer Protocol</a:t>
            </a:r>
          </a:p>
        </p:txBody>
      </p:sp>
      <p:sp>
        <p:nvSpPr>
          <p:cNvPr id="58" name="圆角矩形 57"/>
          <p:cNvSpPr/>
          <p:nvPr/>
        </p:nvSpPr>
        <p:spPr>
          <a:xfrm>
            <a:off x="6244975" y="4427542"/>
            <a:ext cx="1434423" cy="521764"/>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User Authentication Protocol</a:t>
            </a:r>
          </a:p>
        </p:txBody>
      </p:sp>
      <p:sp>
        <p:nvSpPr>
          <p:cNvPr id="59" name="圆角矩形 58"/>
          <p:cNvSpPr/>
          <p:nvPr/>
        </p:nvSpPr>
        <p:spPr>
          <a:xfrm>
            <a:off x="7800405" y="4429388"/>
            <a:ext cx="1329312" cy="515814"/>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rPr>
              <a:t>Connection Protocol</a:t>
            </a:r>
          </a:p>
        </p:txBody>
      </p:sp>
      <p:cxnSp>
        <p:nvCxnSpPr>
          <p:cNvPr id="74" name="直接连接符 73"/>
          <p:cNvCxnSpPr/>
          <p:nvPr/>
        </p:nvCxnSpPr>
        <p:spPr>
          <a:xfrm flipV="1">
            <a:off x="8465061" y="4946320"/>
            <a:ext cx="0" cy="360850"/>
          </a:xfrm>
          <a:prstGeom prst="line">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6002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1800"/>
              <a:t>The client and server exchange SSH version negotiation packets to determine whether to use SSHv1 or SSHv2.</a:t>
            </a:r>
            <a:endParaRPr lang="en-US" sz="1800" dirty="0"/>
          </a:p>
        </p:txBody>
      </p:sp>
      <p:sp>
        <p:nvSpPr>
          <p:cNvPr id="2" name="标题 1"/>
          <p:cNvSpPr>
            <a:spLocks noGrp="1"/>
          </p:cNvSpPr>
          <p:nvPr>
            <p:ph type="title"/>
          </p:nvPr>
        </p:nvSpPr>
        <p:spPr/>
        <p:txBody>
          <a:bodyPr/>
          <a:lstStyle/>
          <a:p>
            <a:r>
              <a:rPr lang="en-US"/>
              <a:t>Version Negotiation Phase</a:t>
            </a:r>
            <a:endParaRPr lang="en-US" dirty="0"/>
          </a:p>
        </p:txBody>
      </p:sp>
      <p:cxnSp>
        <p:nvCxnSpPr>
          <p:cNvPr id="56" name="直接连接符 55"/>
          <p:cNvCxnSpPr/>
          <p:nvPr/>
        </p:nvCxnSpPr>
        <p:spPr>
          <a:xfrm>
            <a:off x="3173202" y="2296928"/>
            <a:ext cx="2707" cy="4061716"/>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574570" y="2238187"/>
            <a:ext cx="14964" cy="4120457"/>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2236694" y="1959536"/>
            <a:ext cx="694421"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Client</a:t>
            </a:r>
          </a:p>
        </p:txBody>
      </p:sp>
      <p:sp>
        <p:nvSpPr>
          <p:cNvPr id="59" name="文本框 58"/>
          <p:cNvSpPr txBox="1"/>
          <p:nvPr/>
        </p:nvSpPr>
        <p:spPr>
          <a:xfrm>
            <a:off x="8927913" y="1958717"/>
            <a:ext cx="729687"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Server</a:t>
            </a:r>
          </a:p>
        </p:txBody>
      </p:sp>
      <p:pic>
        <p:nvPicPr>
          <p:cNvPr id="60" name="图片 59" descr="PC.png"/>
          <p:cNvPicPr>
            <a:picLocks noChangeAspect="1"/>
          </p:cNvPicPr>
          <p:nvPr/>
        </p:nvPicPr>
        <p:blipFill>
          <a:blip r:embed="rId3" cstate="print"/>
          <a:stretch>
            <a:fillRect/>
          </a:stretch>
        </p:blipFill>
        <p:spPr>
          <a:xfrm>
            <a:off x="2931115" y="1875720"/>
            <a:ext cx="576563" cy="442800"/>
          </a:xfrm>
          <a:prstGeom prst="rect">
            <a:avLst/>
          </a:prstGeom>
        </p:spPr>
      </p:pic>
      <p:pic>
        <p:nvPicPr>
          <p:cNvPr id="75" name="图片 7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82896" y="1875600"/>
            <a:ext cx="540000" cy="442800"/>
          </a:xfrm>
          <a:prstGeom prst="rect">
            <a:avLst/>
          </a:prstGeom>
        </p:spPr>
      </p:pic>
      <p:sp>
        <p:nvSpPr>
          <p:cNvPr id="127" name="矩形 126"/>
          <p:cNvSpPr/>
          <p:nvPr/>
        </p:nvSpPr>
        <p:spPr>
          <a:xfrm>
            <a:off x="4917162" y="4435951"/>
            <a:ext cx="2002471" cy="276999"/>
          </a:xfrm>
          <a:prstGeom prst="rect">
            <a:avLst/>
          </a:prstGeom>
        </p:spPr>
        <p:txBody>
          <a:bodyPr wrap="none">
            <a:spAutoFit/>
          </a:bodyPr>
          <a:lstStyle/>
          <a:p>
            <a:pPr fontAlgn="ctr"/>
            <a:r>
              <a:rPr lang="en-US" sz="1200" dirty="0">
                <a:latin typeface="Huawei Sans" panose="020C0503030203020204" pitchFamily="34" charset="0"/>
                <a:ea typeface="方正兰亭黑简体" panose="02000000000000000000" pitchFamily="2" charset="-122"/>
              </a:rPr>
              <a:t>Server protocol: SSH-2.0--</a:t>
            </a:r>
          </a:p>
        </p:txBody>
      </p:sp>
      <p:sp>
        <p:nvSpPr>
          <p:cNvPr id="47" name="矩形 46"/>
          <p:cNvSpPr/>
          <p:nvPr/>
        </p:nvSpPr>
        <p:spPr>
          <a:xfrm>
            <a:off x="1233989" y="3806962"/>
            <a:ext cx="1878349" cy="461665"/>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rPr>
              <a:t>Send an SSH version negotiation packet.</a:t>
            </a:r>
          </a:p>
        </p:txBody>
      </p:sp>
      <p:cxnSp>
        <p:nvCxnSpPr>
          <p:cNvPr id="30" name="直接连接符 29"/>
          <p:cNvCxnSpPr/>
          <p:nvPr/>
        </p:nvCxnSpPr>
        <p:spPr>
          <a:xfrm>
            <a:off x="3184495" y="4049270"/>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3184495" y="4754775"/>
            <a:ext cx="5400000" cy="1"/>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34" idx="1"/>
          </p:cNvCxnSpPr>
          <p:nvPr/>
        </p:nvCxnSpPr>
        <p:spPr>
          <a:xfrm flipH="1">
            <a:off x="3173205" y="3093096"/>
            <a:ext cx="1657640" cy="464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4830845" y="2862263"/>
            <a:ext cx="1659185" cy="461665"/>
          </a:xfrm>
          <a:prstGeom prst="rect">
            <a:avLst/>
          </a:prstGeom>
        </p:spPr>
        <p:txBody>
          <a:bodyPr wrap="square" anchor="ctr">
            <a:spAutoFit/>
          </a:bodyPr>
          <a:lstStyle/>
          <a:p>
            <a:pPr algn="ctr" fontAlgn="ctr"/>
            <a:r>
              <a:rPr lang="en-US" sz="1200" dirty="0">
                <a:latin typeface="Huawei Sans" panose="020C0503030203020204" pitchFamily="34" charset="0"/>
                <a:ea typeface="方正兰亭黑简体" panose="02000000000000000000" pitchFamily="2" charset="-122"/>
              </a:rPr>
              <a:t>Establish a TCP connection.</a:t>
            </a:r>
          </a:p>
        </p:txBody>
      </p:sp>
      <p:cxnSp>
        <p:nvCxnSpPr>
          <p:cNvPr id="35" name="直接连接符 34"/>
          <p:cNvCxnSpPr/>
          <p:nvPr/>
        </p:nvCxnSpPr>
        <p:spPr>
          <a:xfrm>
            <a:off x="6508057" y="3077989"/>
            <a:ext cx="2073301"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1233989" y="2900554"/>
            <a:ext cx="1462166" cy="461665"/>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rPr>
              <a:t>Three-way TCP handshake</a:t>
            </a:r>
          </a:p>
        </p:txBody>
      </p:sp>
      <p:sp>
        <p:nvSpPr>
          <p:cNvPr id="4" name="文本框 3"/>
          <p:cNvSpPr txBox="1"/>
          <p:nvPr/>
        </p:nvSpPr>
        <p:spPr>
          <a:xfrm>
            <a:off x="4560259" y="3730445"/>
            <a:ext cx="3953447" cy="276999"/>
          </a:xfrm>
          <a:prstGeom prst="rect">
            <a:avLst/>
          </a:prstGeom>
          <a:noFill/>
        </p:spPr>
        <p:txBody>
          <a:bodyPr wrap="square" rtlCol="0">
            <a:spAutoFit/>
          </a:bodyPr>
          <a:lstStyle/>
          <a:p>
            <a:pPr fontAlgn="ctr"/>
            <a:r>
              <a:rPr lang="en-US" sz="1200" dirty="0">
                <a:latin typeface="Huawei Sans" panose="020C0503030203020204" pitchFamily="34" charset="0"/>
              </a:rPr>
              <a:t>Client protocol: ssh-2.0-paramiko_2.7.1</a:t>
            </a:r>
          </a:p>
        </p:txBody>
      </p:sp>
      <p:sp>
        <p:nvSpPr>
          <p:cNvPr id="72" name="矩形 71"/>
          <p:cNvSpPr/>
          <p:nvPr/>
        </p:nvSpPr>
        <p:spPr>
          <a:xfrm>
            <a:off x="8912557" y="4523942"/>
            <a:ext cx="1841167" cy="461665"/>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rPr>
              <a:t>Send an SSH version negotiation packet.</a:t>
            </a:r>
          </a:p>
        </p:txBody>
      </p:sp>
      <p:graphicFrame>
        <p:nvGraphicFramePr>
          <p:cNvPr id="73" name="表格 72"/>
          <p:cNvGraphicFramePr>
            <a:graphicFrameLocks noGrp="1"/>
          </p:cNvGraphicFramePr>
          <p:nvPr/>
        </p:nvGraphicFramePr>
        <p:xfrm>
          <a:off x="3652956" y="5439904"/>
          <a:ext cx="4426173" cy="731520"/>
        </p:xfrm>
        <a:graphic>
          <a:graphicData uri="http://schemas.openxmlformats.org/drawingml/2006/table">
            <a:tbl>
              <a:tblPr firstRow="1" bandRow="1">
                <a:tableStyleId>{7E9639D4-E3E2-4D34-9284-5A2195B3D0D7}</a:tableStyleId>
              </a:tblPr>
              <a:tblGrid>
                <a:gridCol w="986699">
                  <a:extLst>
                    <a:ext uri="{9D8B030D-6E8A-4147-A177-3AD203B41FA5}">
                      <a16:colId xmlns="" xmlns:a16="http://schemas.microsoft.com/office/drawing/2014/main" val="20000"/>
                    </a:ext>
                  </a:extLst>
                </a:gridCol>
                <a:gridCol w="3439474">
                  <a:extLst>
                    <a:ext uri="{9D8B030D-6E8A-4147-A177-3AD203B41FA5}">
                      <a16:colId xmlns="" xmlns:a16="http://schemas.microsoft.com/office/drawing/2014/main" val="20001"/>
                    </a:ext>
                  </a:extLst>
                </a:gridCol>
              </a:tblGrid>
              <a:tr h="462440">
                <a:tc>
                  <a:txBody>
                    <a:bodyPr/>
                    <a:lstStyle/>
                    <a:p>
                      <a:pPr algn="ctr" fontAlgn="ctr"/>
                      <a:r>
                        <a:rPr lang="en-US" sz="1400" b="0" dirty="0">
                          <a:solidFill>
                            <a:schemeClr val="tx1"/>
                          </a:solidFill>
                          <a:latin typeface="Huawei Sans" panose="020C0503030203020204" pitchFamily="34" charset="0"/>
                          <a:ea typeface="+mn-ea"/>
                        </a:rPr>
                        <a:t>Protocol</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fontAlgn="ctr"/>
                      <a:r>
                        <a:rPr 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SSH-&lt;Major protocol version number&gt;</a:t>
                      </a:r>
                    </a:p>
                    <a:p>
                      <a:pPr fontAlgn="ctr"/>
                      <a:r>
                        <a:rPr 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.&lt;Secondary version number&gt;-&lt;Software version number&gt;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0"/>
                  </a:ext>
                </a:extLst>
              </a:tr>
            </a:tbl>
          </a:graphicData>
        </a:graphic>
      </p:graphicFrame>
      <p:sp>
        <p:nvSpPr>
          <p:cNvPr id="76" name="等腰三角形 43"/>
          <p:cNvSpPr/>
          <p:nvPr/>
        </p:nvSpPr>
        <p:spPr bwMode="auto">
          <a:xfrm rot="11700000">
            <a:off x="5768679" y="4586475"/>
            <a:ext cx="238394" cy="776188"/>
          </a:xfrm>
          <a:prstGeom prst="triangle">
            <a:avLst>
              <a:gd name="adj" fmla="val 50128"/>
            </a:avLst>
          </a:prstGeom>
          <a:gradFill>
            <a:gsLst>
              <a:gs pos="0">
                <a:srgbClr val="00B0F0"/>
              </a:gs>
              <a:gs pos="100000">
                <a:sysClr val="window" lastClr="FFFFFF">
                  <a:alpha val="0"/>
                </a:sysClr>
              </a:gs>
            </a:gsLst>
            <a:lin ang="5400000" scaled="0"/>
          </a:gradFill>
          <a:ln>
            <a:noFill/>
          </a:ln>
          <a:effectLst/>
        </p:spPr>
        <p:txBody>
          <a:bodyPr lIns="36863" tIns="40549" rIns="36863" bIns="40549"/>
          <a:lstStyle/>
          <a:p>
            <a:pPr marL="0" marR="0" lvl="0" indent="0" defTabSz="615490" eaLnBrk="0" fontAlgn="ctr" latinLnBrk="0" hangingPunct="0">
              <a:lnSpc>
                <a:spcPct val="100000"/>
              </a:lnSpc>
              <a:spcBef>
                <a:spcPct val="20000"/>
              </a:spcBef>
              <a:spcAft>
                <a:spcPct val="0"/>
              </a:spcAft>
              <a:buClr>
                <a:srgbClr val="990000"/>
              </a:buClr>
              <a:buSzPct val="60000"/>
              <a:buFontTx/>
              <a:buNone/>
              <a:tabLst/>
              <a:defRPr/>
            </a:pPr>
            <a:endParaRPr kumimoji="0" lang="en-US" altLang="zh-CN" sz="7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
          <p:cNvSpPr>
            <a:spLocks noChangeAspect="1"/>
          </p:cNvSpPr>
          <p:nvPr/>
        </p:nvSpPr>
        <p:spPr>
          <a:xfrm>
            <a:off x="2888926" y="3913299"/>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7" name="Oval 4"/>
          <p:cNvSpPr>
            <a:spLocks noChangeAspect="1"/>
          </p:cNvSpPr>
          <p:nvPr/>
        </p:nvSpPr>
        <p:spPr>
          <a:xfrm>
            <a:off x="8625197" y="461772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38" name="Oval 4"/>
          <p:cNvSpPr>
            <a:spLocks noChangeAspect="1"/>
          </p:cNvSpPr>
          <p:nvPr/>
        </p:nvSpPr>
        <p:spPr>
          <a:xfrm>
            <a:off x="2890770" y="2962839"/>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8" name="五边形 47"/>
          <p:cNvSpPr/>
          <p:nvPr/>
        </p:nvSpPr>
        <p:spPr bwMode="auto">
          <a:xfrm>
            <a:off x="5282229" y="37512"/>
            <a:ext cx="1354059" cy="243962"/>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Version Negotiation</a:t>
            </a:r>
          </a:p>
        </p:txBody>
      </p:sp>
      <p:sp>
        <p:nvSpPr>
          <p:cNvPr id="49" name="燕尾形 48"/>
          <p:cNvSpPr/>
          <p:nvPr/>
        </p:nvSpPr>
        <p:spPr bwMode="auto">
          <a:xfrm>
            <a:off x="6548477" y="37512"/>
            <a:ext cx="1603089"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Algorithm Negotiation</a:t>
            </a:r>
          </a:p>
        </p:txBody>
      </p:sp>
      <p:sp>
        <p:nvSpPr>
          <p:cNvPr id="50" name="燕尾形 49"/>
          <p:cNvSpPr/>
          <p:nvPr/>
        </p:nvSpPr>
        <p:spPr bwMode="auto">
          <a:xfrm>
            <a:off x="8063755" y="37512"/>
            <a:ext cx="1268654"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Key Exchange</a:t>
            </a:r>
          </a:p>
        </p:txBody>
      </p:sp>
      <p:sp>
        <p:nvSpPr>
          <p:cNvPr id="51" name="燕尾形 50"/>
          <p:cNvSpPr/>
          <p:nvPr/>
        </p:nvSpPr>
        <p:spPr bwMode="auto">
          <a:xfrm>
            <a:off x="9244598" y="37512"/>
            <a:ext cx="148171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User Authentication</a:t>
            </a:r>
          </a:p>
        </p:txBody>
      </p:sp>
      <p:sp>
        <p:nvSpPr>
          <p:cNvPr id="52" name="燕尾形 51"/>
          <p:cNvSpPr/>
          <p:nvPr/>
        </p:nvSpPr>
        <p:spPr bwMode="auto">
          <a:xfrm>
            <a:off x="10638503" y="37512"/>
            <a:ext cx="138661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Session Interaction</a:t>
            </a:r>
          </a:p>
        </p:txBody>
      </p:sp>
    </p:spTree>
    <p:extLst>
      <p:ext uri="{BB962C8B-B14F-4D97-AF65-F5344CB8AC3E}">
        <p14:creationId xmlns:p14="http://schemas.microsoft.com/office/powerpoint/2010/main" val="24070603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占位符 4"/>
          <p:cNvSpPr>
            <a:spLocks noGrp="1"/>
          </p:cNvSpPr>
          <p:nvPr>
            <p:ph type="body" sz="quarter" idx="10"/>
          </p:nvPr>
        </p:nvSpPr>
        <p:spPr/>
        <p:txBody>
          <a:bodyPr/>
          <a:lstStyle/>
          <a:p>
            <a:r>
              <a:rPr lang="en-US" sz="1600" dirty="0"/>
              <a:t>The client and the server exchange a list of algorithms that they support. The list includes specific names of the four types of supported algorithms.</a:t>
            </a:r>
          </a:p>
        </p:txBody>
      </p:sp>
      <p:sp>
        <p:nvSpPr>
          <p:cNvPr id="2" name="标题 1"/>
          <p:cNvSpPr>
            <a:spLocks noGrp="1"/>
          </p:cNvSpPr>
          <p:nvPr>
            <p:ph type="title"/>
          </p:nvPr>
        </p:nvSpPr>
        <p:spPr/>
        <p:txBody>
          <a:bodyPr/>
          <a:lstStyle/>
          <a:p>
            <a:r>
              <a:rPr lang="en-US"/>
              <a:t>Algorithm Negotiation Phase</a:t>
            </a:r>
            <a:endParaRPr lang="en-US" dirty="0"/>
          </a:p>
        </p:txBody>
      </p:sp>
      <p:cxnSp>
        <p:nvCxnSpPr>
          <p:cNvPr id="56" name="直接连接符 55"/>
          <p:cNvCxnSpPr/>
          <p:nvPr/>
        </p:nvCxnSpPr>
        <p:spPr>
          <a:xfrm>
            <a:off x="3173202" y="2331652"/>
            <a:ext cx="2707" cy="4061716"/>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574570" y="2272911"/>
            <a:ext cx="0" cy="4061716"/>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pic>
        <p:nvPicPr>
          <p:cNvPr id="60" name="图片 59" descr="PC.png"/>
          <p:cNvPicPr>
            <a:picLocks noChangeAspect="1"/>
          </p:cNvPicPr>
          <p:nvPr/>
        </p:nvPicPr>
        <p:blipFill>
          <a:blip r:embed="rId3" cstate="print"/>
          <a:stretch>
            <a:fillRect/>
          </a:stretch>
        </p:blipFill>
        <p:spPr>
          <a:xfrm>
            <a:off x="2931115" y="1927854"/>
            <a:ext cx="576563" cy="442800"/>
          </a:xfrm>
          <a:prstGeom prst="rect">
            <a:avLst/>
          </a:prstGeom>
        </p:spPr>
      </p:pic>
      <p:pic>
        <p:nvPicPr>
          <p:cNvPr id="75" name="图片 7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82896" y="1927854"/>
            <a:ext cx="540000" cy="442800"/>
          </a:xfrm>
          <a:prstGeom prst="rect">
            <a:avLst/>
          </a:prstGeom>
        </p:spPr>
      </p:pic>
      <p:sp>
        <p:nvSpPr>
          <p:cNvPr id="127" name="矩形 126"/>
          <p:cNvSpPr/>
          <p:nvPr/>
        </p:nvSpPr>
        <p:spPr>
          <a:xfrm>
            <a:off x="5010921" y="2120489"/>
            <a:ext cx="1896673" cy="276999"/>
          </a:xfrm>
          <a:prstGeom prst="rect">
            <a:avLst/>
          </a:prstGeom>
        </p:spPr>
        <p:txBody>
          <a:bodyPr wrap="none">
            <a:spAutoFit/>
          </a:bodyPr>
          <a:lstStyle/>
          <a:p>
            <a:pPr fontAlgn="ctr"/>
            <a:r>
              <a:rPr lang="en-US" sz="1200" dirty="0" err="1">
                <a:latin typeface="Huawei Sans" panose="020C0503030203020204" pitchFamily="34" charset="0"/>
                <a:ea typeface="方正兰亭黑简体" panose="02000000000000000000" pitchFamily="2" charset="-122"/>
              </a:rPr>
              <a:t>Server:Key</a:t>
            </a:r>
            <a:r>
              <a:rPr lang="en-US" sz="1200" dirty="0">
                <a:latin typeface="Huawei Sans" panose="020C0503030203020204" pitchFamily="34" charset="0"/>
                <a:ea typeface="方正兰亭黑简体" panose="02000000000000000000" pitchFamily="2" charset="-122"/>
              </a:rPr>
              <a:t> Exchange </a:t>
            </a:r>
            <a:r>
              <a:rPr lang="en-US" sz="1200" dirty="0" err="1">
                <a:latin typeface="Huawei Sans" panose="020C0503030203020204" pitchFamily="34" charset="0"/>
                <a:ea typeface="方正兰亭黑简体" panose="02000000000000000000" pitchFamily="2" charset="-122"/>
              </a:rPr>
              <a:t>Init</a:t>
            </a:r>
            <a:endParaRPr lang="en-US" sz="1200" dirty="0">
              <a:latin typeface="Huawei Sans" panose="020C0503030203020204" pitchFamily="34" charset="0"/>
              <a:ea typeface="方正兰亭黑简体" panose="02000000000000000000" pitchFamily="2" charset="-122"/>
            </a:endParaRPr>
          </a:p>
        </p:txBody>
      </p:sp>
      <p:sp>
        <p:nvSpPr>
          <p:cNvPr id="47" name="矩形 46"/>
          <p:cNvSpPr/>
          <p:nvPr/>
        </p:nvSpPr>
        <p:spPr>
          <a:xfrm>
            <a:off x="1156628" y="4416794"/>
            <a:ext cx="1785841"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Send a list of supported algorithms.</a:t>
            </a:r>
          </a:p>
        </p:txBody>
      </p:sp>
      <p:cxnSp>
        <p:nvCxnSpPr>
          <p:cNvPr id="30" name="直接连接符 29"/>
          <p:cNvCxnSpPr/>
          <p:nvPr/>
        </p:nvCxnSpPr>
        <p:spPr>
          <a:xfrm>
            <a:off x="3152896" y="4453370"/>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3184495" y="2365414"/>
            <a:ext cx="5368401" cy="14670"/>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9367" y="4191066"/>
            <a:ext cx="2871715" cy="276999"/>
          </a:xfrm>
          <a:prstGeom prst="rect">
            <a:avLst/>
          </a:prstGeom>
          <a:noFill/>
        </p:spPr>
        <p:txBody>
          <a:bodyPr wrap="square" rtlCol="0">
            <a:spAutoFit/>
          </a:bodyPr>
          <a:lstStyle/>
          <a:p>
            <a:pPr fontAlgn="ctr"/>
            <a:r>
              <a:rPr lang="en-US" sz="1200" dirty="0" err="1">
                <a:latin typeface="Huawei Sans" panose="020C0503030203020204" pitchFamily="34" charset="0"/>
              </a:rPr>
              <a:t>Client:Key</a:t>
            </a:r>
            <a:r>
              <a:rPr lang="en-US" sz="1200" dirty="0">
                <a:latin typeface="Huawei Sans" panose="020C0503030203020204" pitchFamily="34" charset="0"/>
              </a:rPr>
              <a:t> Exchange </a:t>
            </a:r>
            <a:r>
              <a:rPr lang="en-US" sz="1200" dirty="0" err="1">
                <a:latin typeface="Huawei Sans" panose="020C0503030203020204" pitchFamily="34" charset="0"/>
              </a:rPr>
              <a:t>Init</a:t>
            </a:r>
            <a:endParaRPr lang="en-US" sz="1200" dirty="0">
              <a:latin typeface="Huawei Sans" panose="020C0503030203020204" pitchFamily="34" charset="0"/>
            </a:endParaRPr>
          </a:p>
        </p:txBody>
      </p:sp>
      <p:sp>
        <p:nvSpPr>
          <p:cNvPr id="72" name="矩形 71"/>
          <p:cNvSpPr/>
          <p:nvPr/>
        </p:nvSpPr>
        <p:spPr>
          <a:xfrm>
            <a:off x="8872793" y="2377085"/>
            <a:ext cx="1765710"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Send a list of supported algorithms.</a:t>
            </a:r>
          </a:p>
        </p:txBody>
      </p:sp>
      <p:graphicFrame>
        <p:nvGraphicFramePr>
          <p:cNvPr id="27" name="表格 26"/>
          <p:cNvGraphicFramePr>
            <a:graphicFrameLocks noGrp="1"/>
          </p:cNvGraphicFramePr>
          <p:nvPr/>
        </p:nvGraphicFramePr>
        <p:xfrm>
          <a:off x="3331381" y="2407376"/>
          <a:ext cx="5094078" cy="1828800"/>
        </p:xfrm>
        <a:graphic>
          <a:graphicData uri="http://schemas.openxmlformats.org/drawingml/2006/table">
            <a:tbl>
              <a:tblPr firstRow="1" bandRow="1">
                <a:tableStyleId>{7E9639D4-E3E2-4D34-9284-5A2195B3D0D7}</a:tableStyleId>
              </a:tblPr>
              <a:tblGrid>
                <a:gridCol w="1778424">
                  <a:extLst>
                    <a:ext uri="{9D8B030D-6E8A-4147-A177-3AD203B41FA5}">
                      <a16:colId xmlns="" xmlns:a16="http://schemas.microsoft.com/office/drawing/2014/main" val="20000"/>
                    </a:ext>
                  </a:extLst>
                </a:gridCol>
                <a:gridCol w="3315654">
                  <a:extLst>
                    <a:ext uri="{9D8B030D-6E8A-4147-A177-3AD203B41FA5}">
                      <a16:colId xmlns="" xmlns:a16="http://schemas.microsoft.com/office/drawing/2014/main" val="20001"/>
                    </a:ext>
                  </a:extLst>
                </a:gridCol>
              </a:tblGrid>
              <a:tr h="425732">
                <a:tc>
                  <a:txBody>
                    <a:bodyPr/>
                    <a:lstStyle/>
                    <a:p>
                      <a:pPr algn="ctr" fontAlgn="ctr"/>
                      <a:r>
                        <a:rPr lang="en-US" sz="1200" b="0" dirty="0">
                          <a:solidFill>
                            <a:schemeClr val="tx1"/>
                          </a:solidFill>
                          <a:latin typeface="Huawei Sans" panose="020C0503030203020204" pitchFamily="34" charset="0"/>
                          <a:ea typeface="+mn-ea"/>
                        </a:rPr>
                        <a:t>Key exchange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marL="0" algn="ctr" defTabSz="914034" rtl="0" eaLnBrk="1" fontAlgn="ctr" latinLnBrk="0" hangingPunct="1"/>
                      <a:r>
                        <a:rPr lang="en-US" sz="1200" b="1" dirty="0">
                          <a:solidFill>
                            <a:srgbClr val="EC7061"/>
                          </a:solidFill>
                          <a:latin typeface="Huawei Sans" panose="020C0503030203020204" pitchFamily="34" charset="0"/>
                          <a:ea typeface="+mn-ea"/>
                          <a:cs typeface="+mn-cs"/>
                        </a:rPr>
                        <a:t>diffie-hellman-group14-sha1</a:t>
                      </a:r>
                      <a:r>
                        <a:rPr lang="en-US" sz="1200" b="0" dirty="0">
                          <a:solidFill>
                            <a:schemeClr val="tx1"/>
                          </a:solidFill>
                          <a:latin typeface="Huawei Sans" panose="020C0503030203020204" pitchFamily="34" charset="0"/>
                          <a:ea typeface="+mn-ea"/>
                          <a:cs typeface="+mn-cs"/>
                        </a:rPr>
                        <a:t>,ecdh-sha2-nistp521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0"/>
                  </a:ext>
                </a:extLst>
              </a:tr>
              <a:tr h="255439">
                <a:tc>
                  <a:txBody>
                    <a:bodyPr/>
                    <a:lstStyle/>
                    <a:p>
                      <a:pPr algn="ctr" fontAlgn="ctr"/>
                      <a:r>
                        <a:rPr lang="en-US" sz="1200" dirty="0">
                          <a:latin typeface="Huawei Sans" panose="020C0503030203020204" pitchFamily="34" charset="0"/>
                          <a:ea typeface="+mn-ea"/>
                        </a:rPr>
                        <a:t>Public key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a:latin typeface="Huawei Sans" panose="020C0503030203020204" pitchFamily="34" charset="0"/>
                          <a:ea typeface="+mn-ea"/>
                        </a:rPr>
                        <a:t>ssh-dss,</a:t>
                      </a:r>
                      <a:r>
                        <a:rPr lang="en-US" sz="1200" b="1" dirty="0">
                          <a:solidFill>
                            <a:srgbClr val="EC7061"/>
                          </a:solidFill>
                          <a:latin typeface="Huawei Sans" panose="020C0503030203020204" pitchFamily="34" charset="0"/>
                          <a:ea typeface="+mn-ea"/>
                        </a:rPr>
                        <a:t>ssh-rsa</a:t>
                      </a:r>
                      <a:r>
                        <a:rPr lang="en-US" sz="1200" dirty="0">
                          <a:latin typeface="Huawei Sans" panose="020C0503030203020204" pitchFamily="34" charset="0"/>
                          <a:ea typeface="+mn-ea"/>
                        </a:rPr>
                        <a:t>,ecdsa-sha2-nistp521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1"/>
                  </a:ext>
                </a:extLst>
              </a:tr>
              <a:tr h="425732">
                <a:tc>
                  <a:txBody>
                    <a:bodyPr/>
                    <a:lstStyle/>
                    <a:p>
                      <a:pPr algn="ctr" fontAlgn="ctr"/>
                      <a:r>
                        <a:rPr lang="en-US" sz="1200" dirty="0">
                          <a:latin typeface="Huawei Sans" panose="020C0503030203020204" pitchFamily="34" charset="0"/>
                          <a:ea typeface="+mn-ea"/>
                        </a:rPr>
                        <a:t>Symmetric encryption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a:solidFill>
                            <a:schemeClr val="tx1"/>
                          </a:solidFill>
                          <a:latin typeface="Huawei Sans" panose="020C0503030203020204" pitchFamily="34" charset="0"/>
                          <a:ea typeface="+mn-ea"/>
                          <a:cs typeface="+mn-cs"/>
                        </a:rPr>
                        <a:t>aes128-ctr</a:t>
                      </a:r>
                      <a:r>
                        <a:rPr lang="en-US" sz="1200" dirty="0">
                          <a:latin typeface="Huawei Sans" panose="020C0503030203020204" pitchFamily="34" charset="0"/>
                          <a:ea typeface="+mn-ea"/>
                          <a:cs typeface="+mn-cs"/>
                        </a:rPr>
                        <a:t>,3des-cbc,</a:t>
                      </a:r>
                      <a:r>
                        <a:rPr lang="en-US" sz="1200" b="1" dirty="0">
                          <a:solidFill>
                            <a:srgbClr val="EC7061"/>
                          </a:solidFill>
                          <a:latin typeface="Huawei Sans" panose="020C0503030203020204" pitchFamily="34" charset="0"/>
                          <a:ea typeface="+mn-ea"/>
                          <a:cs typeface="+mn-cs"/>
                        </a:rPr>
                        <a:t>aes256-ctr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2"/>
                  </a:ext>
                </a:extLst>
              </a:tr>
              <a:tr h="610722">
                <a:tc>
                  <a:txBody>
                    <a:bodyPr/>
                    <a:lstStyle/>
                    <a:p>
                      <a:pPr algn="ctr" fontAlgn="ctr"/>
                      <a:r>
                        <a:rPr lang="en-US" sz="1200" dirty="0">
                          <a:latin typeface="Huawei Sans" panose="020C0503030203020204" pitchFamily="34" charset="0"/>
                          <a:ea typeface="+mn-ea"/>
                        </a:rPr>
                        <a:t>Message authentication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b="1" dirty="0">
                          <a:solidFill>
                            <a:srgbClr val="EC7061"/>
                          </a:solidFill>
                          <a:latin typeface="Huawei Sans" panose="020C0503030203020204" pitchFamily="34" charset="0"/>
                          <a:ea typeface="+mn-ea"/>
                          <a:cs typeface="+mn-cs"/>
                        </a:rPr>
                        <a:t>hmac-sha2-512</a:t>
                      </a:r>
                      <a:r>
                        <a:rPr lang="en-US" sz="1200" dirty="0">
                          <a:latin typeface="Huawei Sans" panose="020C0503030203020204" pitchFamily="34" charset="0"/>
                          <a:ea typeface="+mn-ea"/>
                          <a:cs typeface="+mn-cs"/>
                        </a:rPr>
                        <a:t>, </a:t>
                      </a:r>
                      <a:r>
                        <a:rPr lang="en-US" sz="1200" dirty="0">
                          <a:solidFill>
                            <a:schemeClr val="tx1"/>
                          </a:solidFill>
                          <a:latin typeface="Huawei Sans" panose="020C0503030203020204" pitchFamily="34" charset="0"/>
                          <a:ea typeface="+mn-ea"/>
                          <a:cs typeface="+mn-cs"/>
                        </a:rPr>
                        <a:t>hmac-sha1,</a:t>
                      </a:r>
                      <a:r>
                        <a:rPr lang="en-US" sz="1200" dirty="0">
                          <a:latin typeface="Huawei Sans" panose="020C0503030203020204" pitchFamily="34" charset="0"/>
                          <a:ea typeface="+mn-ea"/>
                          <a:cs typeface="+mn-cs"/>
                        </a:rPr>
                        <a:t>hmac-md5</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3"/>
                  </a:ext>
                </a:extLst>
              </a:tr>
            </a:tbl>
          </a:graphicData>
        </a:graphic>
      </p:graphicFrame>
      <p:sp>
        <p:nvSpPr>
          <p:cNvPr id="37" name="矩形 36"/>
          <p:cNvSpPr/>
          <p:nvPr/>
        </p:nvSpPr>
        <p:spPr>
          <a:xfrm>
            <a:off x="8970800" y="4544602"/>
            <a:ext cx="2495532" cy="1643527"/>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The server searches its algorithm list for matching algorithms. If a match is found for each type of algorithm, the next phase starts. Otherwise, the connection is disconnected.</a:t>
            </a:r>
          </a:p>
        </p:txBody>
      </p:sp>
      <p:graphicFrame>
        <p:nvGraphicFramePr>
          <p:cNvPr id="29" name="表格 28">
            <a:extLst>
              <a:ext uri="{FF2B5EF4-FFF2-40B4-BE49-F238E27FC236}">
                <a16:creationId xmlns="" xmlns:a16="http://schemas.microsoft.com/office/drawing/2014/main" id="{561E9E20-516E-4C33-825C-3305B7899ACC}"/>
              </a:ext>
            </a:extLst>
          </p:cNvPr>
          <p:cNvGraphicFramePr>
            <a:graphicFrameLocks noGrp="1"/>
          </p:cNvGraphicFramePr>
          <p:nvPr/>
        </p:nvGraphicFramePr>
        <p:xfrm>
          <a:off x="3305857" y="4516928"/>
          <a:ext cx="5094078" cy="1828800"/>
        </p:xfrm>
        <a:graphic>
          <a:graphicData uri="http://schemas.openxmlformats.org/drawingml/2006/table">
            <a:tbl>
              <a:tblPr firstRow="1" bandRow="1">
                <a:tableStyleId>{7E9639D4-E3E2-4D34-9284-5A2195B3D0D7}</a:tableStyleId>
              </a:tblPr>
              <a:tblGrid>
                <a:gridCol w="2235407">
                  <a:extLst>
                    <a:ext uri="{9D8B030D-6E8A-4147-A177-3AD203B41FA5}">
                      <a16:colId xmlns="" xmlns:a16="http://schemas.microsoft.com/office/drawing/2014/main" val="20000"/>
                    </a:ext>
                  </a:extLst>
                </a:gridCol>
                <a:gridCol w="2858671">
                  <a:extLst>
                    <a:ext uri="{9D8B030D-6E8A-4147-A177-3AD203B41FA5}">
                      <a16:colId xmlns="" xmlns:a16="http://schemas.microsoft.com/office/drawing/2014/main" val="20001"/>
                    </a:ext>
                  </a:extLst>
                </a:gridCol>
              </a:tblGrid>
              <a:tr h="550396">
                <a:tc>
                  <a:txBody>
                    <a:bodyPr/>
                    <a:lstStyle/>
                    <a:p>
                      <a:pPr algn="ctr" fontAlgn="ctr"/>
                      <a:r>
                        <a:rPr lang="en-US" sz="1200" b="0" dirty="0">
                          <a:solidFill>
                            <a:schemeClr val="tx1"/>
                          </a:solidFill>
                          <a:latin typeface="Huawei Sans" panose="020C0503030203020204" pitchFamily="34" charset="0"/>
                          <a:ea typeface="+mn-ea"/>
                        </a:rPr>
                        <a:t>Key exchange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b="0" dirty="0">
                          <a:solidFill>
                            <a:schemeClr val="tx1"/>
                          </a:solidFill>
                          <a:latin typeface="Huawei Sans" panose="020C0503030203020204" pitchFamily="34" charset="0"/>
                          <a:ea typeface="+mn-ea"/>
                          <a:cs typeface="+mn-cs"/>
                        </a:rPr>
                        <a:t>diffie-hellman-group1-sha1,diffie-hellman-group-exchange-sha256,</a:t>
                      </a:r>
                      <a:r>
                        <a:rPr lang="en-US" sz="1200" b="1" dirty="0">
                          <a:solidFill>
                            <a:srgbClr val="EC7061"/>
                          </a:solidFill>
                          <a:latin typeface="Huawei Sans" panose="020C0503030203020204" pitchFamily="34" charset="0"/>
                          <a:ea typeface="+mn-ea"/>
                          <a:cs typeface="+mn-cs"/>
                        </a:rPr>
                        <a:t>diffie-hellman-group14-sha1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0"/>
                  </a:ext>
                </a:extLst>
              </a:tr>
              <a:tr h="235884">
                <a:tc>
                  <a:txBody>
                    <a:bodyPr/>
                    <a:lstStyle/>
                    <a:p>
                      <a:pPr algn="ctr" fontAlgn="ctr"/>
                      <a:r>
                        <a:rPr lang="en-US" sz="1200" dirty="0">
                          <a:latin typeface="Huawei Sans" panose="020C0503030203020204" pitchFamily="34" charset="0"/>
                          <a:ea typeface="+mn-ea"/>
                        </a:rPr>
                        <a:t>Public key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a:latin typeface="Huawei Sans" panose="020C0503030203020204" pitchFamily="34" charset="0"/>
                          <a:ea typeface="+mn-ea"/>
                        </a:rPr>
                        <a:t>ecdsa-sha2-nistp384,</a:t>
                      </a:r>
                      <a:r>
                        <a:rPr lang="en-US" sz="1200" b="1" dirty="0">
                          <a:solidFill>
                            <a:srgbClr val="EC7061"/>
                          </a:solidFill>
                          <a:latin typeface="Huawei Sans" panose="020C0503030203020204" pitchFamily="34" charset="0"/>
                          <a:ea typeface="+mn-ea"/>
                        </a:rPr>
                        <a:t>ssh-rsa</a:t>
                      </a:r>
                      <a:r>
                        <a:rPr lang="en-US" sz="1200" dirty="0">
                          <a:latin typeface="Huawei Sans" panose="020C0503030203020204" pitchFamily="34" charset="0"/>
                          <a:ea typeface="+mn-ea"/>
                        </a:rPr>
                        <a:t>,ssh-dss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1"/>
                  </a:ext>
                </a:extLst>
              </a:tr>
              <a:tr h="393140">
                <a:tc>
                  <a:txBody>
                    <a:bodyPr/>
                    <a:lstStyle/>
                    <a:p>
                      <a:pPr algn="ctr" fontAlgn="ctr"/>
                      <a:r>
                        <a:rPr lang="en-US" sz="1200" dirty="0">
                          <a:latin typeface="Huawei Sans" panose="020C0503030203020204" pitchFamily="34" charset="0"/>
                          <a:ea typeface="+mn-ea"/>
                        </a:rPr>
                        <a:t>Symmetric encryption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mn-ea"/>
                          <a:cs typeface="+mn-cs"/>
                        </a:rPr>
                        <a:t>aes192-ctr,</a:t>
                      </a:r>
                      <a:r>
                        <a:rPr lang="en-US" sz="1200" b="1" dirty="0">
                          <a:solidFill>
                            <a:srgbClr val="EC7061"/>
                          </a:solidFill>
                          <a:latin typeface="Huawei Sans" panose="020C0503030203020204" pitchFamily="34" charset="0"/>
                          <a:ea typeface="+mn-ea"/>
                          <a:cs typeface="+mn-cs"/>
                        </a:rPr>
                        <a:t>aes256-ctr</a:t>
                      </a:r>
                      <a:r>
                        <a:rPr lang="en-US" sz="1200" dirty="0">
                          <a:latin typeface="Huawei Sans" panose="020C0503030203020204" pitchFamily="34" charset="0"/>
                          <a:ea typeface="+mn-ea"/>
                          <a:cs typeface="+mn-cs"/>
                        </a:rPr>
                        <a:t>,</a:t>
                      </a:r>
                      <a:r>
                        <a:rPr lang="en-US" sz="1200" dirty="0">
                          <a:solidFill>
                            <a:schemeClr val="tx1"/>
                          </a:solidFill>
                          <a:latin typeface="Huawei Sans" panose="020C0503030203020204" pitchFamily="34" charset="0"/>
                          <a:ea typeface="+mn-ea"/>
                          <a:cs typeface="+mn-cs"/>
                        </a:rPr>
                        <a:t>aes128-ctr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2"/>
                  </a:ext>
                </a:extLst>
              </a:tr>
              <a:tr h="393140">
                <a:tc>
                  <a:txBody>
                    <a:bodyPr/>
                    <a:lstStyle/>
                    <a:p>
                      <a:pPr algn="ctr" fontAlgn="ctr"/>
                      <a:r>
                        <a:rPr lang="en-US" sz="1200" dirty="0">
                          <a:latin typeface="Huawei Sans" panose="020C0503030203020204" pitchFamily="34" charset="0"/>
                          <a:ea typeface="+mn-ea"/>
                        </a:rPr>
                        <a:t>Message authentication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a:solidFill>
                            <a:srgbClr val="EC7061"/>
                          </a:solidFill>
                          <a:latin typeface="Huawei Sans" panose="020C0503030203020204" pitchFamily="34" charset="0"/>
                          <a:ea typeface="+mn-ea"/>
                          <a:cs typeface="+mn-cs"/>
                        </a:rPr>
                        <a:t>hmac-sha2-512</a:t>
                      </a:r>
                      <a:r>
                        <a:rPr lang="en-US" sz="1200" b="0" dirty="0">
                          <a:solidFill>
                            <a:schemeClr val="tx1"/>
                          </a:solidFill>
                          <a:latin typeface="Huawei Sans" panose="020C0503030203020204" pitchFamily="34" charset="0"/>
                          <a:ea typeface="+mn-ea"/>
                          <a:cs typeface="+mn-cs"/>
                        </a:rPr>
                        <a:t>,</a:t>
                      </a:r>
                      <a:r>
                        <a:rPr lang="en-US" sz="1200" dirty="0">
                          <a:solidFill>
                            <a:schemeClr val="tx1"/>
                          </a:solidFill>
                          <a:latin typeface="Huawei Sans" panose="020C0503030203020204" pitchFamily="34" charset="0"/>
                          <a:ea typeface="+mn-ea"/>
                          <a:cs typeface="+mn-cs"/>
                        </a:rPr>
                        <a:t>hmac-sha1</a:t>
                      </a:r>
                      <a:r>
                        <a:rPr lang="en-US" sz="1200" dirty="0">
                          <a:latin typeface="Huawei Sans" panose="020C0503030203020204" pitchFamily="34" charset="0"/>
                          <a:ea typeface="+mn-ea"/>
                          <a:cs typeface="+mn-cs"/>
                        </a:rPr>
                        <a:t>,hmac-md5</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3"/>
                  </a:ext>
                </a:extLst>
              </a:tr>
            </a:tbl>
          </a:graphicData>
        </a:graphic>
      </p:graphicFrame>
      <p:sp>
        <p:nvSpPr>
          <p:cNvPr id="38" name="Oval 4"/>
          <p:cNvSpPr>
            <a:spLocks noChangeAspect="1"/>
          </p:cNvSpPr>
          <p:nvPr/>
        </p:nvSpPr>
        <p:spPr>
          <a:xfrm>
            <a:off x="8601940" y="242079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5" name="Oval 4"/>
          <p:cNvSpPr>
            <a:spLocks noChangeAspect="1"/>
          </p:cNvSpPr>
          <p:nvPr/>
        </p:nvSpPr>
        <p:spPr>
          <a:xfrm>
            <a:off x="2869656" y="4290794"/>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46" name="Oval 4"/>
          <p:cNvSpPr>
            <a:spLocks noChangeAspect="1"/>
          </p:cNvSpPr>
          <p:nvPr/>
        </p:nvSpPr>
        <p:spPr>
          <a:xfrm>
            <a:off x="8584495" y="428734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36" name="文本框 35"/>
          <p:cNvSpPr txBox="1"/>
          <p:nvPr/>
        </p:nvSpPr>
        <p:spPr>
          <a:xfrm>
            <a:off x="2236694" y="1959536"/>
            <a:ext cx="694421"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Client</a:t>
            </a:r>
          </a:p>
        </p:txBody>
      </p:sp>
      <p:sp>
        <p:nvSpPr>
          <p:cNvPr id="44" name="文本框 43"/>
          <p:cNvSpPr txBox="1"/>
          <p:nvPr/>
        </p:nvSpPr>
        <p:spPr>
          <a:xfrm>
            <a:off x="8927913" y="1958717"/>
            <a:ext cx="729687"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Server</a:t>
            </a:r>
          </a:p>
        </p:txBody>
      </p:sp>
      <p:sp>
        <p:nvSpPr>
          <p:cNvPr id="49" name="Right Arrow 157"/>
          <p:cNvSpPr/>
          <p:nvPr/>
        </p:nvSpPr>
        <p:spPr>
          <a:xfrm rot="5400000">
            <a:off x="8114300" y="5370028"/>
            <a:ext cx="1316771" cy="302900"/>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五边形 30"/>
          <p:cNvSpPr/>
          <p:nvPr/>
        </p:nvSpPr>
        <p:spPr bwMode="auto">
          <a:xfrm>
            <a:off x="5282229" y="37512"/>
            <a:ext cx="1354059"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Version Negotiation</a:t>
            </a:r>
          </a:p>
        </p:txBody>
      </p:sp>
      <p:sp>
        <p:nvSpPr>
          <p:cNvPr id="33" name="燕尾形 32"/>
          <p:cNvSpPr/>
          <p:nvPr/>
        </p:nvSpPr>
        <p:spPr bwMode="auto">
          <a:xfrm>
            <a:off x="6548477" y="37512"/>
            <a:ext cx="1603089"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pPr>
            <a:r>
              <a:rPr lang="en-US"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Algorithm Negotiation</a:t>
            </a:r>
          </a:p>
        </p:txBody>
      </p:sp>
      <p:sp>
        <p:nvSpPr>
          <p:cNvPr id="34" name="燕尾形 33"/>
          <p:cNvSpPr/>
          <p:nvPr/>
        </p:nvSpPr>
        <p:spPr bwMode="auto">
          <a:xfrm>
            <a:off x="8063755" y="37512"/>
            <a:ext cx="1268654"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Key Exchange</a:t>
            </a:r>
          </a:p>
        </p:txBody>
      </p:sp>
      <p:sp>
        <p:nvSpPr>
          <p:cNvPr id="35" name="燕尾形 34"/>
          <p:cNvSpPr/>
          <p:nvPr/>
        </p:nvSpPr>
        <p:spPr bwMode="auto">
          <a:xfrm>
            <a:off x="9244598" y="37512"/>
            <a:ext cx="148171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User Authentication</a:t>
            </a:r>
          </a:p>
        </p:txBody>
      </p:sp>
      <p:sp>
        <p:nvSpPr>
          <p:cNvPr id="48" name="燕尾形 47"/>
          <p:cNvSpPr/>
          <p:nvPr/>
        </p:nvSpPr>
        <p:spPr bwMode="auto">
          <a:xfrm>
            <a:off x="10638503" y="37512"/>
            <a:ext cx="138661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Session Interaction</a:t>
            </a:r>
          </a:p>
        </p:txBody>
      </p:sp>
    </p:spTree>
    <p:extLst>
      <p:ext uri="{BB962C8B-B14F-4D97-AF65-F5344CB8AC3E}">
        <p14:creationId xmlns:p14="http://schemas.microsoft.com/office/powerpoint/2010/main" val="5165680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
          <p:cNvSpPr>
            <a:spLocks noGrp="1"/>
          </p:cNvSpPr>
          <p:nvPr>
            <p:ph type="body" sz="quarter" idx="10"/>
          </p:nvPr>
        </p:nvSpPr>
        <p:spPr/>
        <p:txBody>
          <a:bodyPr/>
          <a:lstStyle/>
          <a:p>
            <a:r>
              <a:rPr lang="en-US" sz="1600"/>
              <a:t>Based on the key exchange algorithm, the server and client dynamically generate a session key for subsequent session encryption. The session key cannot be intercepted by a third party, enhancing security and reliability.</a:t>
            </a:r>
            <a:endParaRPr lang="en-US" sz="1600" dirty="0"/>
          </a:p>
        </p:txBody>
      </p:sp>
      <p:sp>
        <p:nvSpPr>
          <p:cNvPr id="2" name="标题 1"/>
          <p:cNvSpPr>
            <a:spLocks noGrp="1"/>
          </p:cNvSpPr>
          <p:nvPr>
            <p:ph type="title"/>
          </p:nvPr>
        </p:nvSpPr>
        <p:spPr/>
        <p:txBody>
          <a:bodyPr/>
          <a:lstStyle/>
          <a:p>
            <a:r>
              <a:rPr lang="en-US"/>
              <a:t>Key Exchange Phase</a:t>
            </a:r>
            <a:endParaRPr lang="en-US" dirty="0"/>
          </a:p>
        </p:txBody>
      </p:sp>
      <p:cxnSp>
        <p:nvCxnSpPr>
          <p:cNvPr id="56" name="直接连接符 55"/>
          <p:cNvCxnSpPr/>
          <p:nvPr/>
        </p:nvCxnSpPr>
        <p:spPr>
          <a:xfrm>
            <a:off x="3173202" y="2314068"/>
            <a:ext cx="2707" cy="4061716"/>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574570" y="2255327"/>
            <a:ext cx="0" cy="4061716"/>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pic>
        <p:nvPicPr>
          <p:cNvPr id="60" name="图片 59" descr="PC.png"/>
          <p:cNvPicPr>
            <a:picLocks noChangeAspect="1"/>
          </p:cNvPicPr>
          <p:nvPr/>
        </p:nvPicPr>
        <p:blipFill>
          <a:blip r:embed="rId3" cstate="print"/>
          <a:stretch>
            <a:fillRect/>
          </a:stretch>
        </p:blipFill>
        <p:spPr>
          <a:xfrm>
            <a:off x="2931115" y="1961325"/>
            <a:ext cx="576563" cy="442800"/>
          </a:xfrm>
          <a:prstGeom prst="rect">
            <a:avLst/>
          </a:prstGeom>
        </p:spPr>
      </p:pic>
      <p:pic>
        <p:nvPicPr>
          <p:cNvPr id="75" name="图片 7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82896" y="1961325"/>
            <a:ext cx="540000" cy="442800"/>
          </a:xfrm>
          <a:prstGeom prst="rect">
            <a:avLst/>
          </a:prstGeom>
        </p:spPr>
      </p:pic>
      <p:sp>
        <p:nvSpPr>
          <p:cNvPr id="47" name="矩形 46"/>
          <p:cNvSpPr/>
          <p:nvPr/>
        </p:nvSpPr>
        <p:spPr>
          <a:xfrm>
            <a:off x="3733165" y="2786162"/>
            <a:ext cx="4615919" cy="461665"/>
          </a:xfrm>
          <a:prstGeom prst="rect">
            <a:avLst/>
          </a:prstGeom>
        </p:spPr>
        <p:txBody>
          <a:bodyPr wrap="square">
            <a:spAutoFit/>
          </a:bodyPr>
          <a:lstStyle/>
          <a:p>
            <a:pPr fontAlgn="ctr"/>
            <a:r>
              <a:rPr lang="en-US" sz="1200" dirty="0">
                <a:latin typeface="Huawei Sans" panose="020C0503030203020204" pitchFamily="34" charset="0"/>
              </a:rPr>
              <a:t>The client generates a random private key </a:t>
            </a:r>
            <a:r>
              <a:rPr lang="en-US" sz="1200" dirty="0" err="1">
                <a:latin typeface="Huawei Sans" panose="020C0503030203020204" pitchFamily="34" charset="0"/>
              </a:rPr>
              <a:t>Xc</a:t>
            </a:r>
            <a:r>
              <a:rPr lang="en-US" sz="1200" dirty="0">
                <a:latin typeface="Huawei Sans" panose="020C0503030203020204" pitchFamily="34" charset="0"/>
              </a:rPr>
              <a:t>, calculates a public key </a:t>
            </a:r>
            <a:r>
              <a:rPr lang="en-US" sz="1200" dirty="0" err="1">
                <a:latin typeface="Huawei Sans" panose="020C0503030203020204" pitchFamily="34" charset="0"/>
              </a:rPr>
              <a:t>Yc</a:t>
            </a:r>
            <a:r>
              <a:rPr lang="en-US" sz="1200" dirty="0">
                <a:latin typeface="Huawei Sans" panose="020C0503030203020204" pitchFamily="34" charset="0"/>
              </a:rPr>
              <a:t>, and sends the public key </a:t>
            </a:r>
            <a:r>
              <a:rPr lang="en-US" sz="1200" dirty="0" err="1">
                <a:latin typeface="Huawei Sans" panose="020C0503030203020204" pitchFamily="34" charset="0"/>
              </a:rPr>
              <a:t>Yc</a:t>
            </a:r>
            <a:r>
              <a:rPr lang="en-US" sz="1200" dirty="0">
                <a:latin typeface="Huawei Sans" panose="020C0503030203020204" pitchFamily="34" charset="0"/>
              </a:rPr>
              <a:t> to the server.</a:t>
            </a:r>
          </a:p>
        </p:txBody>
      </p:sp>
      <p:cxnSp>
        <p:nvCxnSpPr>
          <p:cNvPr id="30" name="直接连接符 29"/>
          <p:cNvCxnSpPr/>
          <p:nvPr/>
        </p:nvCxnSpPr>
        <p:spPr>
          <a:xfrm>
            <a:off x="3184495" y="3208860"/>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3184495" y="3746328"/>
            <a:ext cx="5368401" cy="5992"/>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3733165" y="3301350"/>
            <a:ext cx="4602135" cy="461665"/>
          </a:xfrm>
          <a:prstGeom prst="rect">
            <a:avLst/>
          </a:prstGeom>
        </p:spPr>
        <p:txBody>
          <a:bodyPr wrap="square">
            <a:spAutoFit/>
          </a:bodyPr>
          <a:lstStyle/>
          <a:p>
            <a:pPr fontAlgn="ctr"/>
            <a:r>
              <a:rPr lang="en-US" sz="1200" dirty="0">
                <a:latin typeface="Huawei Sans" panose="020C0503030203020204" pitchFamily="34" charset="0"/>
              </a:rPr>
              <a:t>The server generates a random private key </a:t>
            </a:r>
            <a:r>
              <a:rPr lang="en-US" sz="1200" dirty="0" err="1">
                <a:latin typeface="Huawei Sans" panose="020C0503030203020204" pitchFamily="34" charset="0"/>
              </a:rPr>
              <a:t>Xs</a:t>
            </a:r>
            <a:r>
              <a:rPr lang="en-US" sz="1200" dirty="0">
                <a:latin typeface="Huawei Sans" panose="020C0503030203020204" pitchFamily="34" charset="0"/>
              </a:rPr>
              <a:t>, calculates the public key Ys, and sends the public key Ys to the client.</a:t>
            </a:r>
          </a:p>
        </p:txBody>
      </p:sp>
      <p:sp>
        <p:nvSpPr>
          <p:cNvPr id="23" name="矩形 22"/>
          <p:cNvSpPr/>
          <p:nvPr/>
        </p:nvSpPr>
        <p:spPr>
          <a:xfrm>
            <a:off x="590368" y="3817434"/>
            <a:ext cx="2444343" cy="867930"/>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The client calculates the session key based on the public key Ys and private key </a:t>
            </a:r>
            <a:r>
              <a:rPr lang="en-US" sz="1200" dirty="0" err="1">
                <a:latin typeface="Huawei Sans" panose="020C0503030203020204" pitchFamily="34" charset="0"/>
                <a:ea typeface="方正兰亭黑简体" panose="02000000000000000000" pitchFamily="2" charset="-122"/>
              </a:rPr>
              <a:t>Xc</a:t>
            </a:r>
            <a:r>
              <a:rPr lang="en-US" sz="1200" dirty="0">
                <a:latin typeface="Huawei Sans" panose="020C0503030203020204" pitchFamily="34" charset="0"/>
                <a:ea typeface="方正兰亭黑简体" panose="02000000000000000000" pitchFamily="2" charset="-122"/>
              </a:rPr>
              <a:t>.</a:t>
            </a:r>
          </a:p>
        </p:txBody>
      </p:sp>
      <p:sp>
        <p:nvSpPr>
          <p:cNvPr id="29" name="矩形 28"/>
          <p:cNvSpPr/>
          <p:nvPr/>
        </p:nvSpPr>
        <p:spPr>
          <a:xfrm>
            <a:off x="8893669" y="3852808"/>
            <a:ext cx="2445189" cy="867930"/>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The server calculates the session key based on the public key </a:t>
            </a:r>
            <a:r>
              <a:rPr lang="en-US" sz="1200" dirty="0" err="1">
                <a:latin typeface="Huawei Sans" panose="020C0503030203020204" pitchFamily="34" charset="0"/>
                <a:ea typeface="方正兰亭黑简体" panose="02000000000000000000" pitchFamily="2" charset="-122"/>
              </a:rPr>
              <a:t>Yc</a:t>
            </a:r>
            <a:r>
              <a:rPr lang="en-US" sz="1200" dirty="0">
                <a:latin typeface="Huawei Sans" panose="020C0503030203020204" pitchFamily="34" charset="0"/>
                <a:ea typeface="方正兰亭黑简体" panose="02000000000000000000" pitchFamily="2" charset="-122"/>
              </a:rPr>
              <a:t> and the private key </a:t>
            </a:r>
            <a:r>
              <a:rPr lang="en-US" sz="1200" dirty="0" err="1">
                <a:latin typeface="Huawei Sans" panose="020C0503030203020204" pitchFamily="34" charset="0"/>
                <a:ea typeface="方正兰亭黑简体" panose="02000000000000000000" pitchFamily="2" charset="-122"/>
              </a:rPr>
              <a:t>Xs</a:t>
            </a:r>
            <a:r>
              <a:rPr lang="en-US" sz="1200" dirty="0">
                <a:latin typeface="Huawei Sans" panose="020C0503030203020204" pitchFamily="34" charset="0"/>
                <a:ea typeface="方正兰亭黑简体" panose="02000000000000000000" pitchFamily="2" charset="-122"/>
              </a:rPr>
              <a:t>.</a:t>
            </a:r>
          </a:p>
        </p:txBody>
      </p:sp>
      <p:graphicFrame>
        <p:nvGraphicFramePr>
          <p:cNvPr id="35" name="表格 34"/>
          <p:cNvGraphicFramePr>
            <a:graphicFrameLocks noGrp="1"/>
          </p:cNvGraphicFramePr>
          <p:nvPr/>
        </p:nvGraphicFramePr>
        <p:xfrm>
          <a:off x="1485381" y="2571100"/>
          <a:ext cx="1195715" cy="1219200"/>
        </p:xfrm>
        <a:graphic>
          <a:graphicData uri="http://schemas.openxmlformats.org/drawingml/2006/table">
            <a:tbl>
              <a:tblPr firstRow="1" bandRow="1">
                <a:tableStyleId>{72833802-FEF1-4C79-8D5D-14CF1EAF98D9}</a:tableStyleId>
              </a:tblPr>
              <a:tblGrid>
                <a:gridCol w="1195715">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b="0" dirty="0">
                          <a:solidFill>
                            <a:schemeClr val="bg1"/>
                          </a:solidFill>
                          <a:latin typeface="Huawei Sans" panose="020C0503030203020204" pitchFamily="34" charset="0"/>
                          <a:ea typeface="+mn-ea"/>
                          <a:cs typeface="+mn-cs"/>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marL="0" algn="ctr" defTabSz="914034" rtl="0" eaLnBrk="1" fontAlgn="ctr" latinLnBrk="0" hangingPunct="1"/>
                      <a:r>
                        <a:rPr lang="en-US" sz="1400" dirty="0">
                          <a:solidFill>
                            <a:schemeClr val="tx1"/>
                          </a:solidFill>
                          <a:latin typeface="Huawei Sans" panose="020C0503030203020204" pitchFamily="34" charset="0"/>
                          <a:ea typeface="+mn-ea"/>
                          <a:cs typeface="+mn-cs"/>
                        </a:rPr>
                        <a:t>p, g</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62147">
                <a:tc>
                  <a:txBody>
                    <a:bodyPr/>
                    <a:lstStyle/>
                    <a:p>
                      <a:pPr marL="0" algn="ctr" defTabSz="914034" rtl="0" eaLnBrk="1" fontAlgn="ctr" latinLnBrk="0" hangingPunct="1"/>
                      <a:r>
                        <a:rPr lang="en-US" sz="1400" dirty="0" err="1">
                          <a:solidFill>
                            <a:schemeClr val="tx1"/>
                          </a:solidFill>
                          <a:latin typeface="Huawei Sans" panose="020C0503030203020204" pitchFamily="34" charset="0"/>
                          <a:ea typeface="+mn-ea"/>
                          <a:cs typeface="+mn-cs"/>
                        </a:rPr>
                        <a:t>Xc</a:t>
                      </a:r>
                      <a:endParaRPr lang="en-US" sz="140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62147">
                <a:tc>
                  <a:txBody>
                    <a:bodyPr/>
                    <a:lstStyle/>
                    <a:p>
                      <a:pPr marL="0" algn="ctr" defTabSz="914034" rtl="0" eaLnBrk="1" fontAlgn="ctr" latinLnBrk="0" hangingPunct="1"/>
                      <a:r>
                        <a:rPr lang="en-US" sz="1400" b="1" dirty="0" err="1">
                          <a:solidFill>
                            <a:schemeClr val="tx1"/>
                          </a:solidFill>
                          <a:latin typeface="Huawei Sans" panose="020C0503030203020204" pitchFamily="34" charset="0"/>
                          <a:ea typeface="+mn-ea"/>
                          <a:cs typeface="+mn-cs"/>
                        </a:rPr>
                        <a:t>Yc</a:t>
                      </a:r>
                      <a:endParaRPr lang="en-US" sz="1400" b="1"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graphicFrame>
        <p:nvGraphicFramePr>
          <p:cNvPr id="40" name="表格 39"/>
          <p:cNvGraphicFramePr>
            <a:graphicFrameLocks noGrp="1"/>
          </p:cNvGraphicFramePr>
          <p:nvPr/>
        </p:nvGraphicFramePr>
        <p:xfrm>
          <a:off x="1485381" y="4791207"/>
          <a:ext cx="1189587" cy="1524000"/>
        </p:xfrm>
        <a:graphic>
          <a:graphicData uri="http://schemas.openxmlformats.org/drawingml/2006/table">
            <a:tbl>
              <a:tblPr firstRow="1" bandRow="1">
                <a:tableStyleId>{72833802-FEF1-4C79-8D5D-14CF1EAF98D9}</a:tableStyleId>
              </a:tblPr>
              <a:tblGrid>
                <a:gridCol w="1189587">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b="0" dirty="0">
                          <a:solidFill>
                            <a:schemeClr val="bg1"/>
                          </a:solidFill>
                          <a:latin typeface="Huawei Sans" panose="020C0503030203020204" pitchFamily="34" charset="0"/>
                          <a:ea typeface="+mn-ea"/>
                          <a:cs typeface="+mn-cs"/>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4"/>
                  </a:ext>
                </a:extLst>
              </a:tr>
              <a:tr h="251443">
                <a:tc>
                  <a:txBody>
                    <a:bodyPr/>
                    <a:lstStyle/>
                    <a:p>
                      <a:pPr marL="0" algn="ctr" defTabSz="914034" rtl="0" eaLnBrk="1" fontAlgn="ctr" latinLnBrk="0" hangingPunct="1"/>
                      <a:r>
                        <a:rPr lang="en-US" sz="1400" dirty="0">
                          <a:solidFill>
                            <a:schemeClr val="tx1"/>
                          </a:solidFill>
                          <a:latin typeface="Huawei Sans" panose="020C0503030203020204" pitchFamily="34" charset="0"/>
                          <a:ea typeface="+mn-ea"/>
                          <a:cs typeface="+mn-cs"/>
                        </a:rPr>
                        <a:t>p, g</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62147">
                <a:tc>
                  <a:txBody>
                    <a:bodyPr/>
                    <a:lstStyle/>
                    <a:p>
                      <a:pPr marL="0" algn="ctr" defTabSz="914034" rtl="0" eaLnBrk="1" fontAlgn="ctr" latinLnBrk="0" hangingPunct="1"/>
                      <a:r>
                        <a:rPr lang="en-US" sz="1400" dirty="0" err="1">
                          <a:solidFill>
                            <a:schemeClr val="tx1"/>
                          </a:solidFill>
                          <a:latin typeface="Huawei Sans" panose="020C0503030203020204" pitchFamily="34" charset="0"/>
                          <a:ea typeface="+mn-ea"/>
                          <a:cs typeface="+mn-cs"/>
                        </a:rPr>
                        <a:t>Xc</a:t>
                      </a:r>
                      <a:endParaRPr lang="en-US" sz="140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62147">
                <a:tc>
                  <a:txBody>
                    <a:bodyPr/>
                    <a:lstStyle/>
                    <a:p>
                      <a:pPr marL="0" algn="ctr" defTabSz="914034" rtl="0" eaLnBrk="1" fontAlgn="ctr" latinLnBrk="0" hangingPunct="1"/>
                      <a:r>
                        <a:rPr lang="en-US" sz="1400" dirty="0">
                          <a:solidFill>
                            <a:schemeClr val="tx1"/>
                          </a:solidFill>
                          <a:latin typeface="Huawei Sans" panose="020C0503030203020204" pitchFamily="34" charset="0"/>
                          <a:ea typeface="+mn-ea"/>
                          <a:cs typeface="+mn-cs"/>
                        </a:rPr>
                        <a:t>Ys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62147">
                <a:tc>
                  <a:txBody>
                    <a:bodyPr/>
                    <a:lstStyle/>
                    <a:p>
                      <a:pPr marL="0" algn="ctr" defTabSz="914034" rtl="0" eaLnBrk="1" fontAlgn="ctr" latinLnBrk="0" hangingPunct="1"/>
                      <a:r>
                        <a:rPr lang="en-US" sz="1400" b="1" dirty="0">
                          <a:solidFill>
                            <a:schemeClr val="tx1"/>
                          </a:solidFill>
                          <a:latin typeface="Huawei Sans" panose="020C0503030203020204" pitchFamily="34" charset="0"/>
                          <a:ea typeface="+mn-ea"/>
                          <a:cs typeface="+mn-cs"/>
                        </a:rPr>
                        <a:t>Session key</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bl>
          </a:graphicData>
        </a:graphic>
      </p:graphicFrame>
      <p:sp>
        <p:nvSpPr>
          <p:cNvPr id="43" name="任意多边形 42"/>
          <p:cNvSpPr/>
          <p:nvPr/>
        </p:nvSpPr>
        <p:spPr bwMode="auto">
          <a:xfrm rot="10800000">
            <a:off x="1025111" y="5242406"/>
            <a:ext cx="444805" cy="902466"/>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a:xfrm>
            <a:off x="1034348" y="5793491"/>
            <a:ext cx="444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任意多边形 50"/>
          <p:cNvSpPr/>
          <p:nvPr/>
        </p:nvSpPr>
        <p:spPr bwMode="auto">
          <a:xfrm rot="10800000" flipH="1">
            <a:off x="10245937" y="5250329"/>
            <a:ext cx="451210" cy="866597"/>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p:nvPr/>
        </p:nvCxnSpPr>
        <p:spPr>
          <a:xfrm>
            <a:off x="10256899" y="5804012"/>
            <a:ext cx="4424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877519" y="4761567"/>
            <a:ext cx="4127342" cy="830997"/>
          </a:xfrm>
          <a:prstGeom prst="rect">
            <a:avLst/>
          </a:prstGeom>
        </p:spPr>
        <p:txBody>
          <a:bodyPr wrap="square" anchor="ctr">
            <a:spAutoFit/>
          </a:bodyPr>
          <a:lstStyle/>
          <a:p>
            <a:pPr fontAlgn="ctr"/>
            <a:r>
              <a:rPr lang="en-US" sz="1200" dirty="0">
                <a:latin typeface="Huawei Sans" panose="020C0503030203020204" pitchFamily="34" charset="0"/>
                <a:ea typeface="方正兰亭黑简体" panose="02000000000000000000" pitchFamily="2" charset="-122"/>
              </a:rPr>
              <a:t>Subsequent packets are encrypted based on the session key, and the encryption algorithm is the symmetric encryption algorithm determined in the algorithm negotiation phase.</a:t>
            </a:r>
          </a:p>
        </p:txBody>
      </p:sp>
      <p:cxnSp>
        <p:nvCxnSpPr>
          <p:cNvPr id="63" name="直接连接符 62"/>
          <p:cNvCxnSpPr/>
          <p:nvPr/>
        </p:nvCxnSpPr>
        <p:spPr>
          <a:xfrm flipV="1">
            <a:off x="3184495" y="5573165"/>
            <a:ext cx="5396863" cy="2161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3186420" y="5816450"/>
            <a:ext cx="5366476" cy="11742"/>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任意多边形 65"/>
          <p:cNvSpPr/>
          <p:nvPr/>
        </p:nvSpPr>
        <p:spPr bwMode="auto">
          <a:xfrm rot="10800000">
            <a:off x="1032111" y="3009665"/>
            <a:ext cx="444805" cy="647649"/>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66"/>
          <p:cNvSpPr/>
          <p:nvPr/>
        </p:nvSpPr>
        <p:spPr bwMode="auto">
          <a:xfrm rot="10800000" flipH="1">
            <a:off x="10242961" y="2927079"/>
            <a:ext cx="456381" cy="657917"/>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a:xfrm flipH="1">
            <a:off x="3173202" y="2705120"/>
            <a:ext cx="1931366" cy="464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4136489" y="2345245"/>
            <a:ext cx="3457066" cy="461665"/>
          </a:xfrm>
          <a:prstGeom prst="rect">
            <a:avLst/>
          </a:prstGeom>
        </p:spPr>
        <p:txBody>
          <a:bodyPr wrap="square" anchor="ctr">
            <a:spAutoFit/>
          </a:bodyPr>
          <a:lstStyle/>
          <a:p>
            <a:pPr algn="ctr" fontAlgn="ctr"/>
            <a:r>
              <a:rPr lang="en-US" sz="1200" dirty="0">
                <a:latin typeface="Huawei Sans" panose="020C0503030203020204" pitchFamily="34" charset="0"/>
                <a:ea typeface="方正兰亭黑简体" panose="02000000000000000000" pitchFamily="2" charset="-122"/>
              </a:rPr>
              <a:t>The server and client agree on the prime numbers p and g.</a:t>
            </a:r>
          </a:p>
        </p:txBody>
      </p:sp>
      <p:cxnSp>
        <p:nvCxnSpPr>
          <p:cNvPr id="46" name="直接连接符 45"/>
          <p:cNvCxnSpPr/>
          <p:nvPr/>
        </p:nvCxnSpPr>
        <p:spPr>
          <a:xfrm>
            <a:off x="6678592" y="2690013"/>
            <a:ext cx="1902766"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042949" y="3339317"/>
            <a:ext cx="444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242961" y="3243533"/>
            <a:ext cx="444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41983" y="5552352"/>
            <a:ext cx="444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0252340" y="5549957"/>
            <a:ext cx="4285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Oval 4"/>
          <p:cNvSpPr>
            <a:spLocks noChangeAspect="1"/>
          </p:cNvSpPr>
          <p:nvPr/>
        </p:nvSpPr>
        <p:spPr>
          <a:xfrm>
            <a:off x="2880970" y="3073871"/>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0" name="Oval 4"/>
          <p:cNvSpPr>
            <a:spLocks noChangeAspect="1"/>
          </p:cNvSpPr>
          <p:nvPr/>
        </p:nvSpPr>
        <p:spPr>
          <a:xfrm>
            <a:off x="8608120" y="35383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8" name="Oval 4"/>
          <p:cNvSpPr>
            <a:spLocks noChangeAspect="1"/>
          </p:cNvSpPr>
          <p:nvPr/>
        </p:nvSpPr>
        <p:spPr>
          <a:xfrm>
            <a:off x="2887256" y="4218926"/>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9" name="Oval 4"/>
          <p:cNvSpPr>
            <a:spLocks noChangeAspect="1"/>
          </p:cNvSpPr>
          <p:nvPr/>
        </p:nvSpPr>
        <p:spPr>
          <a:xfrm>
            <a:off x="8608120" y="421892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aphicFrame>
        <p:nvGraphicFramePr>
          <p:cNvPr id="65" name="表格 64"/>
          <p:cNvGraphicFramePr>
            <a:graphicFrameLocks noGrp="1"/>
          </p:cNvGraphicFramePr>
          <p:nvPr/>
        </p:nvGraphicFramePr>
        <p:xfrm>
          <a:off x="9052982" y="4799863"/>
          <a:ext cx="1189587" cy="1524000"/>
        </p:xfrm>
        <a:graphic>
          <a:graphicData uri="http://schemas.openxmlformats.org/drawingml/2006/table">
            <a:tbl>
              <a:tblPr firstRow="1" bandRow="1">
                <a:tableStyleId>{72833802-FEF1-4C79-8D5D-14CF1EAF98D9}</a:tableStyleId>
              </a:tblPr>
              <a:tblGrid>
                <a:gridCol w="1189587">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b="0" dirty="0">
                          <a:solidFill>
                            <a:schemeClr val="bg1"/>
                          </a:solidFill>
                          <a:latin typeface="Huawei Sans" panose="020C0503030203020204" pitchFamily="34" charset="0"/>
                          <a:ea typeface="+mn-ea"/>
                          <a:cs typeface="+mn-cs"/>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4"/>
                  </a:ext>
                </a:extLst>
              </a:tr>
              <a:tr h="251443">
                <a:tc>
                  <a:txBody>
                    <a:bodyPr/>
                    <a:lstStyle/>
                    <a:p>
                      <a:pPr marL="0" algn="ctr" defTabSz="914034" rtl="0" eaLnBrk="1" fontAlgn="ctr" latinLnBrk="0" hangingPunct="1"/>
                      <a:r>
                        <a:rPr lang="en-US" sz="1400" dirty="0">
                          <a:solidFill>
                            <a:schemeClr val="tx1"/>
                          </a:solidFill>
                          <a:latin typeface="Huawei Sans" panose="020C0503030203020204" pitchFamily="34" charset="0"/>
                          <a:ea typeface="+mn-ea"/>
                          <a:cs typeface="+mn-cs"/>
                        </a:rPr>
                        <a:t>p, g</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62147">
                <a:tc>
                  <a:txBody>
                    <a:bodyPr/>
                    <a:lstStyle/>
                    <a:p>
                      <a:pPr marL="0" algn="ctr" defTabSz="914034" rtl="0" eaLnBrk="1" fontAlgn="ctr" latinLnBrk="0" hangingPunct="1"/>
                      <a:r>
                        <a:rPr lang="en-US" sz="1400" dirty="0" err="1">
                          <a:solidFill>
                            <a:schemeClr val="tx1"/>
                          </a:solidFill>
                          <a:latin typeface="Huawei Sans" panose="020C0503030203020204" pitchFamily="34" charset="0"/>
                          <a:ea typeface="+mn-ea"/>
                          <a:cs typeface="+mn-cs"/>
                        </a:rPr>
                        <a:t>Xs</a:t>
                      </a:r>
                      <a:endParaRPr lang="en-US" sz="140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62147">
                <a:tc>
                  <a:txBody>
                    <a:bodyPr/>
                    <a:lstStyle/>
                    <a:p>
                      <a:pPr marL="0" algn="ctr" defTabSz="914034" rtl="0" eaLnBrk="1" fontAlgn="ctr" latinLnBrk="0" hangingPunct="1"/>
                      <a:r>
                        <a:rPr lang="en-US" sz="1400" dirty="0" err="1">
                          <a:solidFill>
                            <a:schemeClr val="tx1"/>
                          </a:solidFill>
                          <a:latin typeface="Huawei Sans" panose="020C0503030203020204" pitchFamily="34" charset="0"/>
                          <a:ea typeface="+mn-ea"/>
                          <a:cs typeface="+mn-cs"/>
                        </a:rPr>
                        <a:t>Yc</a:t>
                      </a:r>
                      <a:endParaRPr lang="en-US" sz="140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62147">
                <a:tc>
                  <a:txBody>
                    <a:bodyPr/>
                    <a:lstStyle/>
                    <a:p>
                      <a:pPr marL="0" algn="ctr" defTabSz="914034" rtl="0" eaLnBrk="1" fontAlgn="ctr" latinLnBrk="0" hangingPunct="1"/>
                      <a:r>
                        <a:rPr lang="en-US" sz="1400" b="1" dirty="0">
                          <a:solidFill>
                            <a:schemeClr val="tx1"/>
                          </a:solidFill>
                          <a:latin typeface="Huawei Sans" panose="020C0503030203020204" pitchFamily="34" charset="0"/>
                          <a:ea typeface="+mn-ea"/>
                          <a:cs typeface="+mn-cs"/>
                        </a:rPr>
                        <a:t>Session key</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68" name="表格 67"/>
          <p:cNvGraphicFramePr>
            <a:graphicFrameLocks noGrp="1"/>
          </p:cNvGraphicFramePr>
          <p:nvPr/>
        </p:nvGraphicFramePr>
        <p:xfrm>
          <a:off x="9052982" y="2510410"/>
          <a:ext cx="1184163" cy="1219200"/>
        </p:xfrm>
        <a:graphic>
          <a:graphicData uri="http://schemas.openxmlformats.org/drawingml/2006/table">
            <a:tbl>
              <a:tblPr firstRow="1" bandRow="1">
                <a:tableStyleId>{72833802-FEF1-4C79-8D5D-14CF1EAF98D9}</a:tableStyleId>
              </a:tblPr>
              <a:tblGrid>
                <a:gridCol w="1184163">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400" b="0" dirty="0">
                          <a:solidFill>
                            <a:schemeClr val="bg1"/>
                          </a:solidFill>
                          <a:latin typeface="Huawei Sans" panose="020C0503030203020204" pitchFamily="34" charset="0"/>
                          <a:ea typeface="+mn-ea"/>
                          <a:cs typeface="+mn-cs"/>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marL="0" algn="ctr" defTabSz="914034" rtl="0" eaLnBrk="1" fontAlgn="ctr" latinLnBrk="0" hangingPunct="1"/>
                      <a:r>
                        <a:rPr lang="en-US" sz="1400" dirty="0">
                          <a:solidFill>
                            <a:schemeClr val="tx1"/>
                          </a:solidFill>
                          <a:latin typeface="Huawei Sans" panose="020C0503030203020204" pitchFamily="34" charset="0"/>
                          <a:ea typeface="+mn-ea"/>
                          <a:cs typeface="+mn-cs"/>
                        </a:rPr>
                        <a:t>p, g</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62147">
                <a:tc>
                  <a:txBody>
                    <a:bodyPr/>
                    <a:lstStyle/>
                    <a:p>
                      <a:pPr marL="0" algn="ctr" defTabSz="914034" rtl="0" eaLnBrk="1" fontAlgn="ctr" latinLnBrk="0" hangingPunct="1"/>
                      <a:r>
                        <a:rPr lang="en-US" sz="1400" dirty="0" err="1">
                          <a:solidFill>
                            <a:schemeClr val="tx1"/>
                          </a:solidFill>
                          <a:latin typeface="Huawei Sans" panose="020C0503030203020204" pitchFamily="34" charset="0"/>
                          <a:ea typeface="+mn-ea"/>
                          <a:cs typeface="+mn-cs"/>
                        </a:rPr>
                        <a:t>Xs</a:t>
                      </a:r>
                      <a:endParaRPr lang="en-US" sz="140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62147">
                <a:tc>
                  <a:txBody>
                    <a:bodyPr/>
                    <a:lstStyle/>
                    <a:p>
                      <a:pPr marL="0" algn="ctr" defTabSz="914034" rtl="0" eaLnBrk="1" fontAlgn="ctr" latinLnBrk="0" hangingPunct="1"/>
                      <a:r>
                        <a:rPr lang="en-US" sz="1400" b="1" dirty="0">
                          <a:solidFill>
                            <a:schemeClr val="tx1"/>
                          </a:solidFill>
                          <a:latin typeface="Huawei Sans" panose="020C0503030203020204" pitchFamily="34" charset="0"/>
                          <a:ea typeface="+mn-ea"/>
                          <a:cs typeface="+mn-cs"/>
                        </a:rPr>
                        <a:t>Ys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53" name="文本框 52"/>
          <p:cNvSpPr txBox="1"/>
          <p:nvPr/>
        </p:nvSpPr>
        <p:spPr>
          <a:xfrm>
            <a:off x="2236694" y="2045261"/>
            <a:ext cx="694421"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Client</a:t>
            </a:r>
          </a:p>
        </p:txBody>
      </p:sp>
      <p:sp>
        <p:nvSpPr>
          <p:cNvPr id="62" name="文本框 61"/>
          <p:cNvSpPr txBox="1"/>
          <p:nvPr/>
        </p:nvSpPr>
        <p:spPr>
          <a:xfrm>
            <a:off x="8879754" y="2054167"/>
            <a:ext cx="729688"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Server</a:t>
            </a:r>
          </a:p>
        </p:txBody>
      </p:sp>
      <p:sp>
        <p:nvSpPr>
          <p:cNvPr id="71" name="五边形 70"/>
          <p:cNvSpPr/>
          <p:nvPr/>
        </p:nvSpPr>
        <p:spPr bwMode="auto">
          <a:xfrm>
            <a:off x="5282229" y="37512"/>
            <a:ext cx="1354059"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Version Negotiation</a:t>
            </a:r>
          </a:p>
        </p:txBody>
      </p:sp>
      <p:sp>
        <p:nvSpPr>
          <p:cNvPr id="77" name="燕尾形 76"/>
          <p:cNvSpPr/>
          <p:nvPr/>
        </p:nvSpPr>
        <p:spPr bwMode="auto">
          <a:xfrm>
            <a:off x="6548477" y="37512"/>
            <a:ext cx="1603089" cy="243962"/>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Algorithm Negotiation</a:t>
            </a:r>
          </a:p>
        </p:txBody>
      </p:sp>
      <p:sp>
        <p:nvSpPr>
          <p:cNvPr id="79" name="燕尾形 78"/>
          <p:cNvSpPr/>
          <p:nvPr/>
        </p:nvSpPr>
        <p:spPr bwMode="auto">
          <a:xfrm>
            <a:off x="8063755" y="37512"/>
            <a:ext cx="1268654"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Key Exchange</a:t>
            </a:r>
          </a:p>
        </p:txBody>
      </p:sp>
      <p:sp>
        <p:nvSpPr>
          <p:cNvPr id="80" name="燕尾形 79"/>
          <p:cNvSpPr/>
          <p:nvPr/>
        </p:nvSpPr>
        <p:spPr bwMode="auto">
          <a:xfrm>
            <a:off x="9244598" y="37512"/>
            <a:ext cx="148171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User Authentication</a:t>
            </a:r>
          </a:p>
        </p:txBody>
      </p:sp>
      <p:sp>
        <p:nvSpPr>
          <p:cNvPr id="81" name="燕尾形 80"/>
          <p:cNvSpPr/>
          <p:nvPr/>
        </p:nvSpPr>
        <p:spPr bwMode="auto">
          <a:xfrm>
            <a:off x="10638503" y="37512"/>
            <a:ext cx="138661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Session Interaction</a:t>
            </a:r>
          </a:p>
        </p:txBody>
      </p:sp>
    </p:spTree>
    <p:extLst>
      <p:ext uri="{BB962C8B-B14F-4D97-AF65-F5344CB8AC3E}">
        <p14:creationId xmlns:p14="http://schemas.microsoft.com/office/powerpoint/2010/main" val="38697326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4"/>
          <p:cNvSpPr>
            <a:spLocks noGrp="1"/>
          </p:cNvSpPr>
          <p:nvPr>
            <p:ph type="body" sz="quarter" idx="10"/>
          </p:nvPr>
        </p:nvSpPr>
        <p:spPr/>
        <p:txBody>
          <a:bodyPr/>
          <a:lstStyle/>
          <a:p>
            <a:r>
              <a:rPr lang="en-US" sz="1600"/>
              <a:t>There are two user authentication modes: password authentication and public key authentication. </a:t>
            </a:r>
          </a:p>
          <a:p>
            <a:r>
              <a:rPr lang="en-US" sz="1600"/>
              <a:t>During password authentication, the client sends an authentication request carrying the user name and password, and the server authenticates the received user information against the local </a:t>
            </a:r>
            <a:r>
              <a:rPr lang="en-US" altLang="zh-CN" sz="1600"/>
              <a:t>user information</a:t>
            </a:r>
            <a:r>
              <a:rPr lang="en-US" sz="1600"/>
              <a:t>.</a:t>
            </a:r>
            <a:endParaRPr lang="en-US" sz="1600" dirty="0"/>
          </a:p>
        </p:txBody>
      </p:sp>
      <p:sp>
        <p:nvSpPr>
          <p:cNvPr id="2" name="标题 1"/>
          <p:cNvSpPr>
            <a:spLocks noGrp="1"/>
          </p:cNvSpPr>
          <p:nvPr>
            <p:ph type="title"/>
          </p:nvPr>
        </p:nvSpPr>
        <p:spPr/>
        <p:txBody>
          <a:bodyPr/>
          <a:lstStyle/>
          <a:p>
            <a:r>
              <a:rPr lang="en-US" dirty="0"/>
              <a:t>User Authentication Phase: Password Authentication</a:t>
            </a:r>
          </a:p>
        </p:txBody>
      </p:sp>
      <p:cxnSp>
        <p:nvCxnSpPr>
          <p:cNvPr id="56" name="直接连接符 55"/>
          <p:cNvCxnSpPr/>
          <p:nvPr/>
        </p:nvCxnSpPr>
        <p:spPr>
          <a:xfrm>
            <a:off x="3173202" y="2917111"/>
            <a:ext cx="0" cy="3441548"/>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574570" y="2858370"/>
            <a:ext cx="0" cy="3500289"/>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pic>
        <p:nvPicPr>
          <p:cNvPr id="60" name="图片 59" descr="PC.png"/>
          <p:cNvPicPr>
            <a:picLocks noChangeAspect="1"/>
          </p:cNvPicPr>
          <p:nvPr/>
        </p:nvPicPr>
        <p:blipFill>
          <a:blip r:embed="rId3" cstate="print"/>
          <a:stretch>
            <a:fillRect/>
          </a:stretch>
        </p:blipFill>
        <p:spPr>
          <a:xfrm>
            <a:off x="2931115" y="2495903"/>
            <a:ext cx="576563" cy="442800"/>
          </a:xfrm>
          <a:prstGeom prst="rect">
            <a:avLst/>
          </a:prstGeom>
        </p:spPr>
      </p:pic>
      <p:pic>
        <p:nvPicPr>
          <p:cNvPr id="75" name="图片 7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82896" y="2408572"/>
            <a:ext cx="540000" cy="442800"/>
          </a:xfrm>
          <a:prstGeom prst="rect">
            <a:avLst/>
          </a:prstGeom>
        </p:spPr>
      </p:pic>
      <p:sp>
        <p:nvSpPr>
          <p:cNvPr id="47" name="矩形 46"/>
          <p:cNvSpPr/>
          <p:nvPr/>
        </p:nvSpPr>
        <p:spPr>
          <a:xfrm>
            <a:off x="1104900" y="3167121"/>
            <a:ext cx="1831270"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Initiate an authentication request.</a:t>
            </a:r>
          </a:p>
        </p:txBody>
      </p:sp>
      <p:cxnSp>
        <p:nvCxnSpPr>
          <p:cNvPr id="30" name="直接连接符 29"/>
          <p:cNvCxnSpPr/>
          <p:nvPr/>
        </p:nvCxnSpPr>
        <p:spPr>
          <a:xfrm>
            <a:off x="3184495" y="3349937"/>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519030" y="3030765"/>
            <a:ext cx="4450032" cy="276999"/>
          </a:xfrm>
          <a:prstGeom prst="rect">
            <a:avLst/>
          </a:prstGeom>
          <a:noFill/>
        </p:spPr>
        <p:txBody>
          <a:bodyPr wrap="square" rtlCol="0">
            <a:spAutoFit/>
          </a:bodyPr>
          <a:lstStyle/>
          <a:p>
            <a:pPr fontAlgn="ctr"/>
            <a:r>
              <a:rPr lang="en-US" sz="1200" dirty="0">
                <a:latin typeface="Huawei Sans" panose="020C0503030203020204" pitchFamily="34" charset="0"/>
              </a:rPr>
              <a:t>SSH_MSG_USERAUTH_REQUEST</a:t>
            </a:r>
          </a:p>
        </p:txBody>
      </p:sp>
      <p:sp>
        <p:nvSpPr>
          <p:cNvPr id="72" name="矩形 71"/>
          <p:cNvSpPr/>
          <p:nvPr/>
        </p:nvSpPr>
        <p:spPr>
          <a:xfrm>
            <a:off x="8860158" y="5260694"/>
            <a:ext cx="2870031" cy="1126462"/>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Compare the user name and password with those saved locally. If they are the same, an authentication success message is returned.</a:t>
            </a:r>
          </a:p>
        </p:txBody>
      </p:sp>
      <p:sp>
        <p:nvSpPr>
          <p:cNvPr id="31" name="矩形 30"/>
          <p:cNvSpPr/>
          <p:nvPr/>
        </p:nvSpPr>
        <p:spPr>
          <a:xfrm>
            <a:off x="4635932" y="5122195"/>
            <a:ext cx="2432076" cy="276999"/>
          </a:xfrm>
          <a:prstGeom prst="rect">
            <a:avLst/>
          </a:prstGeom>
        </p:spPr>
        <p:txBody>
          <a:bodyPr wrap="none">
            <a:spAutoFit/>
          </a:bodyPr>
          <a:lstStyle/>
          <a:p>
            <a:pPr fontAlgn="ctr"/>
            <a:r>
              <a:rPr lang="en-US" sz="1200" dirty="0">
                <a:latin typeface="Huawei Sans" panose="020C0503030203020204" pitchFamily="34" charset="0"/>
                <a:ea typeface="方正兰亭黑简体" panose="02000000000000000000" pitchFamily="2" charset="-122"/>
              </a:rPr>
              <a:t>SSH_MSG_USERAUTH_SUCCESS</a:t>
            </a:r>
          </a:p>
        </p:txBody>
      </p:sp>
      <p:cxnSp>
        <p:nvCxnSpPr>
          <p:cNvPr id="33" name="直接连接符 32"/>
          <p:cNvCxnSpPr/>
          <p:nvPr/>
        </p:nvCxnSpPr>
        <p:spPr>
          <a:xfrm flipH="1">
            <a:off x="3184495" y="5472887"/>
            <a:ext cx="5368401" cy="1"/>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39" name="表格 38"/>
          <p:cNvGraphicFramePr>
            <a:graphicFrameLocks noGrp="1"/>
          </p:cNvGraphicFramePr>
          <p:nvPr/>
        </p:nvGraphicFramePr>
        <p:xfrm>
          <a:off x="3857626" y="3986264"/>
          <a:ext cx="4211232" cy="908926"/>
        </p:xfrm>
        <a:graphic>
          <a:graphicData uri="http://schemas.openxmlformats.org/drawingml/2006/table">
            <a:tbl>
              <a:tblPr firstRow="1" bandRow="1">
                <a:tableStyleId>{7E9639D4-E3E2-4D34-9284-5A2195B3D0D7}</a:tableStyleId>
              </a:tblPr>
              <a:tblGrid>
                <a:gridCol w="2066924">
                  <a:extLst>
                    <a:ext uri="{9D8B030D-6E8A-4147-A177-3AD203B41FA5}">
                      <a16:colId xmlns="" xmlns:a16="http://schemas.microsoft.com/office/drawing/2014/main" val="20000"/>
                    </a:ext>
                  </a:extLst>
                </a:gridCol>
                <a:gridCol w="2144308">
                  <a:extLst>
                    <a:ext uri="{9D8B030D-6E8A-4147-A177-3AD203B41FA5}">
                      <a16:colId xmlns="" xmlns:a16="http://schemas.microsoft.com/office/drawing/2014/main" val="20001"/>
                    </a:ext>
                  </a:extLst>
                </a:gridCol>
              </a:tblGrid>
              <a:tr h="360286">
                <a:tc>
                  <a:txBody>
                    <a:bodyPr/>
                    <a:lstStyle/>
                    <a:p>
                      <a:pPr algn="ctr" fontAlgn="ctr"/>
                      <a:r>
                        <a:rPr lang="en-US" sz="1200" b="0" dirty="0">
                          <a:solidFill>
                            <a:schemeClr val="tx1"/>
                          </a:solidFill>
                          <a:latin typeface="Huawei Sans" panose="020C0503030203020204" pitchFamily="34" charset="0"/>
                          <a:ea typeface="+mn-ea"/>
                        </a:rPr>
                        <a:t>User name</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b="0" dirty="0" err="1">
                          <a:solidFill>
                            <a:schemeClr val="tx1"/>
                          </a:solidFill>
                          <a:latin typeface="Huawei Sans" panose="020C0503030203020204" pitchFamily="34" charset="0"/>
                        </a:rPr>
                        <a:t>testuser</a:t>
                      </a:r>
                      <a:endParaRPr lang="en-US" sz="1200" b="0" dirty="0">
                        <a:solidFill>
                          <a:schemeClr val="tx1"/>
                        </a:solidFill>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0"/>
                  </a:ext>
                </a:extLst>
              </a:tr>
              <a:tr h="237656">
                <a:tc>
                  <a:txBody>
                    <a:bodyPr/>
                    <a:lstStyle/>
                    <a:p>
                      <a:pPr algn="ctr" fontAlgn="ctr"/>
                      <a:r>
                        <a:rPr lang="en-US" sz="1200" dirty="0">
                          <a:latin typeface="Huawei Sans" panose="020C0503030203020204" pitchFamily="34" charset="0"/>
                          <a:ea typeface="+mn-ea"/>
                        </a:rPr>
                        <a:t>Authentication method</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a:latin typeface="Huawei Sans" panose="020C0503030203020204" pitchFamily="34" charset="0"/>
                          <a:ea typeface="+mn-ea"/>
                        </a:rPr>
                        <a:t>password</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1"/>
                  </a:ext>
                </a:extLst>
              </a:tr>
              <a:tr h="237656">
                <a:tc>
                  <a:txBody>
                    <a:bodyPr/>
                    <a:lstStyle/>
                    <a:p>
                      <a:pPr algn="ctr" fontAlgn="ctr"/>
                      <a:r>
                        <a:rPr lang="en-US" sz="1200" dirty="0">
                          <a:latin typeface="Huawei Sans" panose="020C0503030203020204" pitchFamily="34" charset="0"/>
                          <a:ea typeface="+mn-ea"/>
                        </a:rPr>
                        <a:t>Password</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err="1">
                          <a:latin typeface="Huawei Sans" panose="020C0503030203020204" pitchFamily="34" charset="0"/>
                          <a:ea typeface="+mn-ea"/>
                        </a:rPr>
                        <a:t>testpwd</a:t>
                      </a:r>
                      <a:endParaRPr lang="en-US" sz="1200" dirty="0">
                        <a:latin typeface="Huawei Sans" panose="020C0503030203020204" pitchFamily="34" charset="0"/>
                        <a:ea typeface="+mn-ea"/>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2"/>
                  </a:ext>
                </a:extLst>
              </a:tr>
            </a:tbl>
          </a:graphicData>
        </a:graphic>
      </p:graphicFrame>
      <p:sp>
        <p:nvSpPr>
          <p:cNvPr id="40" name="等腰三角形 43"/>
          <p:cNvSpPr/>
          <p:nvPr/>
        </p:nvSpPr>
        <p:spPr bwMode="auto">
          <a:xfrm rot="12443787">
            <a:off x="5746841" y="3186244"/>
            <a:ext cx="270077" cy="783648"/>
          </a:xfrm>
          <a:prstGeom prst="triangle">
            <a:avLst>
              <a:gd name="adj" fmla="val 44185"/>
            </a:avLst>
          </a:prstGeom>
          <a:gradFill>
            <a:gsLst>
              <a:gs pos="0">
                <a:srgbClr val="EC7061"/>
              </a:gs>
              <a:gs pos="100000">
                <a:sysClr val="window" lastClr="FFFFFF">
                  <a:alpha val="0"/>
                </a:sysClr>
              </a:gs>
            </a:gsLst>
            <a:lin ang="5400000" scaled="0"/>
          </a:gradFill>
          <a:ln>
            <a:noFill/>
          </a:ln>
          <a:effectLst/>
        </p:spPr>
        <p:txBody>
          <a:bodyPr lIns="36863" tIns="40549" rIns="36863" bIns="40549"/>
          <a:lstStyle/>
          <a:p>
            <a:pPr marL="0" marR="0" lvl="0" indent="0" defTabSz="615490" eaLnBrk="0" fontAlgn="ctr" latinLnBrk="0" hangingPunct="0">
              <a:lnSpc>
                <a:spcPct val="100000"/>
              </a:lnSpc>
              <a:spcBef>
                <a:spcPct val="20000"/>
              </a:spcBef>
              <a:spcAft>
                <a:spcPct val="0"/>
              </a:spcAft>
              <a:buClr>
                <a:srgbClr val="990000"/>
              </a:buClr>
              <a:buSzPct val="60000"/>
              <a:buFontTx/>
              <a:buNone/>
              <a:tabLst/>
              <a:defRPr/>
            </a:pPr>
            <a:endParaRPr kumimoji="0" lang="en-US" altLang="zh-CN" sz="7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2236694" y="2623990"/>
            <a:ext cx="694421"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Client</a:t>
            </a:r>
          </a:p>
        </p:txBody>
      </p:sp>
      <p:sp>
        <p:nvSpPr>
          <p:cNvPr id="32" name="文本框 31"/>
          <p:cNvSpPr txBox="1"/>
          <p:nvPr/>
        </p:nvSpPr>
        <p:spPr>
          <a:xfrm>
            <a:off x="8951223" y="2563456"/>
            <a:ext cx="729687"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Server</a:t>
            </a:r>
          </a:p>
        </p:txBody>
      </p:sp>
      <p:sp>
        <p:nvSpPr>
          <p:cNvPr id="34" name="Oval 4"/>
          <p:cNvSpPr>
            <a:spLocks noChangeAspect="1"/>
          </p:cNvSpPr>
          <p:nvPr/>
        </p:nvSpPr>
        <p:spPr>
          <a:xfrm>
            <a:off x="2891850" y="3256619"/>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5" name="Oval 4"/>
          <p:cNvSpPr>
            <a:spLocks noChangeAspect="1"/>
          </p:cNvSpPr>
          <p:nvPr/>
        </p:nvSpPr>
        <p:spPr>
          <a:xfrm>
            <a:off x="8608158" y="534688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6" name="五边形 35"/>
          <p:cNvSpPr/>
          <p:nvPr/>
        </p:nvSpPr>
        <p:spPr bwMode="auto">
          <a:xfrm>
            <a:off x="5282229" y="37512"/>
            <a:ext cx="1354059"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Version Negotiation</a:t>
            </a:r>
          </a:p>
        </p:txBody>
      </p:sp>
      <p:sp>
        <p:nvSpPr>
          <p:cNvPr id="37" name="燕尾形 36"/>
          <p:cNvSpPr/>
          <p:nvPr/>
        </p:nvSpPr>
        <p:spPr bwMode="auto">
          <a:xfrm>
            <a:off x="6548477" y="37512"/>
            <a:ext cx="1603089" cy="243962"/>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Algorithm Negotiation</a:t>
            </a:r>
          </a:p>
        </p:txBody>
      </p:sp>
      <p:sp>
        <p:nvSpPr>
          <p:cNvPr id="38" name="燕尾形 37"/>
          <p:cNvSpPr/>
          <p:nvPr/>
        </p:nvSpPr>
        <p:spPr bwMode="auto">
          <a:xfrm>
            <a:off x="8063755" y="37512"/>
            <a:ext cx="1268654"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Key Exchange</a:t>
            </a:r>
          </a:p>
        </p:txBody>
      </p:sp>
      <p:sp>
        <p:nvSpPr>
          <p:cNvPr id="41" name="燕尾形 40"/>
          <p:cNvSpPr/>
          <p:nvPr/>
        </p:nvSpPr>
        <p:spPr bwMode="auto">
          <a:xfrm>
            <a:off x="9244598" y="37512"/>
            <a:ext cx="1481715"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User Authentication</a:t>
            </a:r>
          </a:p>
        </p:txBody>
      </p:sp>
      <p:sp>
        <p:nvSpPr>
          <p:cNvPr id="42" name="燕尾形 41"/>
          <p:cNvSpPr/>
          <p:nvPr/>
        </p:nvSpPr>
        <p:spPr bwMode="auto">
          <a:xfrm>
            <a:off x="10638503" y="37512"/>
            <a:ext cx="138661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Session Interaction</a:t>
            </a:r>
          </a:p>
        </p:txBody>
      </p:sp>
    </p:spTree>
    <p:extLst>
      <p:ext uri="{BB962C8B-B14F-4D97-AF65-F5344CB8AC3E}">
        <p14:creationId xmlns:p14="http://schemas.microsoft.com/office/powerpoint/2010/main" val="19105979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4"/>
          <p:cNvSpPr>
            <a:spLocks noGrp="1"/>
          </p:cNvSpPr>
          <p:nvPr>
            <p:ph type="body" sz="quarter" idx="10"/>
          </p:nvPr>
        </p:nvSpPr>
        <p:spPr/>
        <p:txBody>
          <a:bodyPr/>
          <a:lstStyle/>
          <a:p>
            <a:r>
              <a:rPr lang="en-US" sz="1600"/>
              <a:t>During public key authentication, a client sends an authentication request carrying a digital signature, and the server decrypts the digital signature based on the public key to implement authentication.</a:t>
            </a:r>
            <a:endParaRPr lang="en-US" sz="1600" dirty="0"/>
          </a:p>
        </p:txBody>
      </p:sp>
      <p:sp>
        <p:nvSpPr>
          <p:cNvPr id="2" name="标题 1"/>
          <p:cNvSpPr>
            <a:spLocks noGrp="1"/>
          </p:cNvSpPr>
          <p:nvPr>
            <p:ph type="title"/>
          </p:nvPr>
        </p:nvSpPr>
        <p:spPr/>
        <p:txBody>
          <a:bodyPr/>
          <a:lstStyle/>
          <a:p>
            <a:r>
              <a:rPr lang="en-US"/>
              <a:t>User Authentication Phase: Public Key Authentication</a:t>
            </a:r>
            <a:endParaRPr lang="en-US" dirty="0"/>
          </a:p>
        </p:txBody>
      </p:sp>
      <p:cxnSp>
        <p:nvCxnSpPr>
          <p:cNvPr id="56" name="直接连接符 55"/>
          <p:cNvCxnSpPr/>
          <p:nvPr/>
        </p:nvCxnSpPr>
        <p:spPr>
          <a:xfrm>
            <a:off x="3173202" y="2463956"/>
            <a:ext cx="0" cy="3912599"/>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574570" y="2405215"/>
            <a:ext cx="0" cy="397134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pic>
        <p:nvPicPr>
          <p:cNvPr id="60" name="图片 59" descr="PC.png"/>
          <p:cNvPicPr>
            <a:picLocks noChangeAspect="1"/>
          </p:cNvPicPr>
          <p:nvPr/>
        </p:nvPicPr>
        <p:blipFill>
          <a:blip r:embed="rId3" cstate="print"/>
          <a:stretch>
            <a:fillRect/>
          </a:stretch>
        </p:blipFill>
        <p:spPr>
          <a:xfrm>
            <a:off x="2931115" y="1989900"/>
            <a:ext cx="576563" cy="442800"/>
          </a:xfrm>
          <a:prstGeom prst="rect">
            <a:avLst/>
          </a:prstGeom>
        </p:spPr>
      </p:pic>
      <p:pic>
        <p:nvPicPr>
          <p:cNvPr id="75" name="图片 7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82896" y="1989900"/>
            <a:ext cx="540000" cy="442800"/>
          </a:xfrm>
          <a:prstGeom prst="rect">
            <a:avLst/>
          </a:prstGeom>
        </p:spPr>
      </p:pic>
      <p:cxnSp>
        <p:nvCxnSpPr>
          <p:cNvPr id="30" name="直接连接符 29"/>
          <p:cNvCxnSpPr/>
          <p:nvPr/>
        </p:nvCxnSpPr>
        <p:spPr>
          <a:xfrm>
            <a:off x="3184495" y="3392082"/>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519030" y="3072910"/>
            <a:ext cx="4450032" cy="276999"/>
          </a:xfrm>
          <a:prstGeom prst="rect">
            <a:avLst/>
          </a:prstGeom>
          <a:noFill/>
        </p:spPr>
        <p:txBody>
          <a:bodyPr wrap="square" rtlCol="0">
            <a:spAutoFit/>
          </a:bodyPr>
          <a:lstStyle/>
          <a:p>
            <a:pPr fontAlgn="ctr"/>
            <a:r>
              <a:rPr lang="en-US" sz="1200" dirty="0">
                <a:latin typeface="Huawei Sans" panose="020C0503030203020204" pitchFamily="34" charset="0"/>
              </a:rPr>
              <a:t>SSH_MSG_USERAUTH_REQUEST</a:t>
            </a:r>
          </a:p>
        </p:txBody>
      </p:sp>
      <p:sp>
        <p:nvSpPr>
          <p:cNvPr id="72" name="矩形 71"/>
          <p:cNvSpPr/>
          <p:nvPr/>
        </p:nvSpPr>
        <p:spPr>
          <a:xfrm>
            <a:off x="8810137" y="4814063"/>
            <a:ext cx="3031080" cy="1643527"/>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Decrypt the digital signature using the locally stored public key, and check the correctness </a:t>
            </a:r>
            <a:r>
              <a:rPr lang="en-US" sz="1200">
                <a:latin typeface="Huawei Sans" panose="020C0503030203020204" pitchFamily="34" charset="0"/>
                <a:ea typeface="方正兰亭黑简体" panose="02000000000000000000" pitchFamily="2" charset="-122"/>
              </a:rPr>
              <a:t>of </a:t>
            </a:r>
            <a:r>
              <a:rPr lang="en-US" sz="1200" smtClean="0">
                <a:latin typeface="Huawei Sans" panose="020C0503030203020204" pitchFamily="34" charset="0"/>
                <a:ea typeface="方正兰亭黑简体" panose="02000000000000000000" pitchFamily="2" charset="-122"/>
              </a:rPr>
              <a:t>the public key and digital signature provided by the client</a:t>
            </a:r>
            <a:r>
              <a:rPr lang="en-US" sz="1200" dirty="0">
                <a:latin typeface="Huawei Sans" panose="020C0503030203020204" pitchFamily="34" charset="0"/>
                <a:ea typeface="方正兰亭黑简体" panose="02000000000000000000" pitchFamily="2" charset="-122"/>
              </a:rPr>
              <a:t>. If they are correct, </a:t>
            </a:r>
            <a:r>
              <a:rPr lang="en-US" sz="1200">
                <a:latin typeface="Huawei Sans" panose="020C0503030203020204" pitchFamily="34" charset="0"/>
                <a:ea typeface="方正兰亭黑简体" panose="02000000000000000000" pitchFamily="2" charset="-122"/>
              </a:rPr>
              <a:t>an </a:t>
            </a:r>
            <a:r>
              <a:rPr lang="en-US" sz="1200" smtClean="0">
                <a:latin typeface="Huawei Sans" panose="020C0503030203020204" pitchFamily="34" charset="0"/>
                <a:ea typeface="方正兰亭黑简体" panose="02000000000000000000" pitchFamily="2" charset="-122"/>
              </a:rPr>
              <a:t>authentication </a:t>
            </a:r>
            <a:r>
              <a:rPr lang="en-US" sz="1200" dirty="0">
                <a:latin typeface="Huawei Sans" panose="020C0503030203020204" pitchFamily="34" charset="0"/>
                <a:ea typeface="方正兰亭黑简体" panose="02000000000000000000" pitchFamily="2" charset="-122"/>
              </a:rPr>
              <a:t>success message is returned.</a:t>
            </a:r>
          </a:p>
        </p:txBody>
      </p:sp>
      <p:sp>
        <p:nvSpPr>
          <p:cNvPr id="31" name="矩形 30"/>
          <p:cNvSpPr/>
          <p:nvPr/>
        </p:nvSpPr>
        <p:spPr>
          <a:xfrm>
            <a:off x="4635932" y="5948042"/>
            <a:ext cx="2432076" cy="276999"/>
          </a:xfrm>
          <a:prstGeom prst="rect">
            <a:avLst/>
          </a:prstGeom>
        </p:spPr>
        <p:txBody>
          <a:bodyPr wrap="none">
            <a:spAutoFit/>
          </a:bodyPr>
          <a:lstStyle/>
          <a:p>
            <a:pPr fontAlgn="ctr"/>
            <a:r>
              <a:rPr lang="en-US" sz="1200" dirty="0">
                <a:latin typeface="Huawei Sans" panose="020C0503030203020204" pitchFamily="34" charset="0"/>
                <a:ea typeface="方正兰亭黑简体" panose="02000000000000000000" pitchFamily="2" charset="-122"/>
              </a:rPr>
              <a:t>SSH_MSG_USERAUTH_SUCCESS</a:t>
            </a:r>
          </a:p>
        </p:txBody>
      </p:sp>
      <p:cxnSp>
        <p:nvCxnSpPr>
          <p:cNvPr id="33" name="直接连接符 32"/>
          <p:cNvCxnSpPr/>
          <p:nvPr/>
        </p:nvCxnSpPr>
        <p:spPr>
          <a:xfrm flipH="1">
            <a:off x="3184495" y="6222535"/>
            <a:ext cx="5368401" cy="0"/>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39" name="表格 38"/>
          <p:cNvGraphicFramePr>
            <a:graphicFrameLocks noGrp="1"/>
          </p:cNvGraphicFramePr>
          <p:nvPr>
            <p:extLst>
              <p:ext uri="{D42A27DB-BD31-4B8C-83A1-F6EECF244321}">
                <p14:modId xmlns:p14="http://schemas.microsoft.com/office/powerpoint/2010/main" val="1493650732"/>
              </p:ext>
            </p:extLst>
          </p:nvPr>
        </p:nvGraphicFramePr>
        <p:xfrm>
          <a:off x="3366065" y="3936675"/>
          <a:ext cx="4971810" cy="1737360"/>
        </p:xfrm>
        <a:graphic>
          <a:graphicData uri="http://schemas.openxmlformats.org/drawingml/2006/table">
            <a:tbl>
              <a:tblPr firstRow="1" bandRow="1">
                <a:tableStyleId>{7E9639D4-E3E2-4D34-9284-5A2195B3D0D7}</a:tableStyleId>
              </a:tblPr>
              <a:tblGrid>
                <a:gridCol w="1828560">
                  <a:extLst>
                    <a:ext uri="{9D8B030D-6E8A-4147-A177-3AD203B41FA5}">
                      <a16:colId xmlns="" xmlns:a16="http://schemas.microsoft.com/office/drawing/2014/main" val="20000"/>
                    </a:ext>
                  </a:extLst>
                </a:gridCol>
                <a:gridCol w="3143250">
                  <a:extLst>
                    <a:ext uri="{9D8B030D-6E8A-4147-A177-3AD203B41FA5}">
                      <a16:colId xmlns="" xmlns:a16="http://schemas.microsoft.com/office/drawing/2014/main" val="20001"/>
                    </a:ext>
                  </a:extLst>
                </a:gridCol>
              </a:tblGrid>
              <a:tr h="126318">
                <a:tc>
                  <a:txBody>
                    <a:bodyPr/>
                    <a:lstStyle/>
                    <a:p>
                      <a:pPr algn="ctr" fontAlgn="ctr"/>
                      <a:r>
                        <a:rPr lang="en-US" sz="1200" b="0" dirty="0">
                          <a:solidFill>
                            <a:schemeClr val="tx1"/>
                          </a:solidFill>
                          <a:latin typeface="Huawei Sans" panose="020C0503030203020204" pitchFamily="34" charset="0"/>
                          <a:ea typeface="+mn-ea"/>
                        </a:rPr>
                        <a:t>User name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b="0" dirty="0" err="1">
                          <a:solidFill>
                            <a:schemeClr val="tx1"/>
                          </a:solidFill>
                          <a:latin typeface="Huawei Sans" panose="020C0503030203020204" pitchFamily="34" charset="0"/>
                        </a:rPr>
                        <a:t>testuser</a:t>
                      </a:r>
                      <a:endParaRPr lang="en-US" sz="12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0"/>
                  </a:ext>
                </a:extLst>
              </a:tr>
              <a:tr h="126318">
                <a:tc>
                  <a:txBody>
                    <a:bodyPr/>
                    <a:lstStyle/>
                    <a:p>
                      <a:pPr algn="ctr" fontAlgn="ctr"/>
                      <a:r>
                        <a:rPr lang="en-US" sz="1200" dirty="0">
                          <a:latin typeface="Huawei Sans" panose="020C0503030203020204" pitchFamily="34" charset="0"/>
                          <a:ea typeface="+mn-ea"/>
                        </a:rPr>
                        <a:t>Authentication method</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err="1">
                          <a:latin typeface="Huawei Sans" panose="020C0503030203020204" pitchFamily="34" charset="0"/>
                          <a:ea typeface="+mn-ea"/>
                        </a:rPr>
                        <a:t>publickey</a:t>
                      </a:r>
                      <a:endParaRPr lang="en-US" sz="1200" dirty="0">
                        <a:latin typeface="Huawei Sans" panose="020C0503030203020204" pitchFamily="34" charset="0"/>
                        <a:ea typeface="+mn-ea"/>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1"/>
                  </a:ext>
                </a:extLst>
              </a:tr>
              <a:tr h="126318">
                <a:tc>
                  <a:txBody>
                    <a:bodyPr/>
                    <a:lstStyle/>
                    <a:p>
                      <a:pPr algn="ctr" fontAlgn="ctr"/>
                      <a:r>
                        <a:rPr lang="en-US" sz="1200" dirty="0">
                          <a:latin typeface="Huawei Sans" panose="020C0503030203020204" pitchFamily="34" charset="0"/>
                          <a:ea typeface="+mn-ea"/>
                        </a:rPr>
                        <a:t>Public key algorithm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err="1">
                          <a:latin typeface="Huawei Sans" panose="020C0503030203020204" pitchFamily="34" charset="0"/>
                          <a:ea typeface="+mn-ea"/>
                        </a:rPr>
                        <a:t>ssh-rsa</a:t>
                      </a:r>
                      <a:r>
                        <a:rPr lang="en-US" sz="1200" dirty="0">
                          <a:latin typeface="Huawei Sans" panose="020C0503030203020204" pitchFamily="34" charset="0"/>
                          <a:ea typeface="+mn-ea"/>
                        </a:rPr>
                        <a:t>/</a:t>
                      </a:r>
                      <a:r>
                        <a:rPr lang="en-US" sz="1200" dirty="0" err="1">
                          <a:latin typeface="Huawei Sans" panose="020C0503030203020204" pitchFamily="34" charset="0"/>
                          <a:ea typeface="+mn-ea"/>
                        </a:rPr>
                        <a:t>ssh-dss</a:t>
                      </a:r>
                      <a:r>
                        <a:rPr lang="en-US" sz="1200" baseline="0" dirty="0">
                          <a:latin typeface="Huawei Sans" panose="020C0503030203020204" pitchFamily="34" charset="0"/>
                          <a:ea typeface="+mn-ea"/>
                        </a:rPr>
                        <a:t> …</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2"/>
                  </a:ext>
                </a:extLst>
              </a:tr>
              <a:tr h="126318">
                <a:tc>
                  <a:txBody>
                    <a:bodyPr/>
                    <a:lstStyle/>
                    <a:p>
                      <a:pPr algn="ctr" fontAlgn="ctr"/>
                      <a:r>
                        <a:rPr lang="en-US" sz="1200" dirty="0">
                          <a:latin typeface="Huawei Sans" panose="020C0503030203020204" pitchFamily="34" charset="0"/>
                          <a:ea typeface="+mn-ea"/>
                        </a:rPr>
                        <a:t>Public key</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err="1">
                          <a:latin typeface="Huawei Sans" panose="020C0503030203020204" pitchFamily="34" charset="0"/>
                          <a:ea typeface="+mn-ea"/>
                        </a:rPr>
                        <a:t>ssh-rsa</a:t>
                      </a:r>
                      <a:r>
                        <a:rPr lang="en-US" sz="1200" dirty="0">
                          <a:latin typeface="Huawei Sans" panose="020C0503030203020204" pitchFamily="34" charset="0"/>
                          <a:ea typeface="+mn-ea"/>
                        </a:rPr>
                        <a:t> AAAAB3NzaC1yc2EA…</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3"/>
                  </a:ext>
                </a:extLst>
              </a:tr>
              <a:tr h="378953">
                <a:tc>
                  <a:txBody>
                    <a:bodyPr/>
                    <a:lstStyle/>
                    <a:p>
                      <a:pPr algn="ctr" fontAlgn="ctr"/>
                      <a:r>
                        <a:rPr lang="en-US" sz="1200" dirty="0">
                          <a:latin typeface="Huawei Sans" panose="020C0503030203020204" pitchFamily="34" charset="0"/>
                          <a:ea typeface="+mn-ea"/>
                        </a:rPr>
                        <a:t>Digital signature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tc>
                  <a:txBody>
                    <a:bodyPr/>
                    <a:lstStyle/>
                    <a:p>
                      <a:pPr algn="ctr" fontAlgn="ctr"/>
                      <a:r>
                        <a:rPr lang="en-US" sz="1200" dirty="0">
                          <a:latin typeface="Huawei Sans" panose="020C0503030203020204" pitchFamily="34" charset="0"/>
                          <a:ea typeface="+mn-ea"/>
                        </a:rPr>
                        <a:t>Contains data such as the user name, session ID, public key algorithm, and </a:t>
                      </a:r>
                      <a:r>
                        <a:rPr lang="en-US" sz="1200">
                          <a:latin typeface="Huawei Sans" panose="020C0503030203020204" pitchFamily="34" charset="0"/>
                          <a:ea typeface="+mn-ea"/>
                        </a:rPr>
                        <a:t>public </a:t>
                      </a:r>
                      <a:r>
                        <a:rPr lang="en-US" sz="1200" smtClean="0">
                          <a:latin typeface="Huawei Sans" panose="020C0503030203020204" pitchFamily="34" charset="0"/>
                          <a:ea typeface="+mn-ea"/>
                        </a:rPr>
                        <a:t>key.</a:t>
                      </a:r>
                      <a:endParaRPr lang="en-US" sz="1200" dirty="0">
                        <a:latin typeface="Huawei Sans" panose="020C0503030203020204" pitchFamily="34" charset="0"/>
                        <a:ea typeface="+mn-ea"/>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4"/>
                  </a:ext>
                </a:extLst>
              </a:tr>
            </a:tbl>
          </a:graphicData>
        </a:graphic>
      </p:graphicFrame>
      <p:sp>
        <p:nvSpPr>
          <p:cNvPr id="40" name="等腰三角形 43"/>
          <p:cNvSpPr/>
          <p:nvPr/>
        </p:nvSpPr>
        <p:spPr bwMode="auto">
          <a:xfrm rot="12443787">
            <a:off x="5687834" y="3190628"/>
            <a:ext cx="270077" cy="783648"/>
          </a:xfrm>
          <a:prstGeom prst="triangle">
            <a:avLst>
              <a:gd name="adj" fmla="val 44185"/>
            </a:avLst>
          </a:prstGeom>
          <a:gradFill>
            <a:gsLst>
              <a:gs pos="0">
                <a:srgbClr val="EC7061"/>
              </a:gs>
              <a:gs pos="100000">
                <a:sysClr val="window" lastClr="FFFFFF">
                  <a:alpha val="0"/>
                </a:sysClr>
              </a:gs>
            </a:gsLst>
            <a:lin ang="5400000" scaled="0"/>
          </a:gradFill>
          <a:ln>
            <a:noFill/>
          </a:ln>
          <a:effectLst/>
        </p:spPr>
        <p:txBody>
          <a:bodyPr lIns="36863" tIns="40549" rIns="36863" bIns="40549"/>
          <a:lstStyle/>
          <a:p>
            <a:pPr marL="0" marR="0" lvl="0" indent="0" defTabSz="615490" eaLnBrk="0" fontAlgn="ctr" latinLnBrk="0" hangingPunct="0">
              <a:lnSpc>
                <a:spcPct val="100000"/>
              </a:lnSpc>
              <a:spcBef>
                <a:spcPct val="20000"/>
              </a:spcBef>
              <a:spcAft>
                <a:spcPct val="0"/>
              </a:spcAft>
              <a:buClr>
                <a:srgbClr val="990000"/>
              </a:buClr>
              <a:buSzPct val="60000"/>
              <a:buFontTx/>
              <a:buNone/>
              <a:tabLst/>
              <a:defRPr/>
            </a:pPr>
            <a:endParaRPr kumimoji="0" lang="en-US" altLang="zh-CN" sz="7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a:xfrm>
            <a:off x="1120089" y="3267091"/>
            <a:ext cx="1896279"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Initiate an authentication request.</a:t>
            </a:r>
          </a:p>
        </p:txBody>
      </p:sp>
      <p:sp>
        <p:nvSpPr>
          <p:cNvPr id="35" name="Oval 4"/>
          <p:cNvSpPr>
            <a:spLocks noChangeAspect="1"/>
          </p:cNvSpPr>
          <p:nvPr/>
        </p:nvSpPr>
        <p:spPr>
          <a:xfrm>
            <a:off x="2890368" y="3266082"/>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6" name="Oval 4"/>
          <p:cNvSpPr>
            <a:spLocks noChangeAspect="1"/>
          </p:cNvSpPr>
          <p:nvPr/>
        </p:nvSpPr>
        <p:spPr>
          <a:xfrm>
            <a:off x="8622537" y="561984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7" name="Freeform 180"/>
          <p:cNvSpPr>
            <a:spLocks noChangeAspect="1" noEditPoints="1"/>
          </p:cNvSpPr>
          <p:nvPr/>
        </p:nvSpPr>
        <p:spPr bwMode="auto">
          <a:xfrm>
            <a:off x="8600762" y="2599848"/>
            <a:ext cx="276907" cy="34197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1163AB"/>
          </a:solidFill>
          <a:ln>
            <a:noFill/>
          </a:ln>
        </p:spPr>
        <p:txBody>
          <a:bodyPr vert="horz" wrap="square" lIns="64274" tIns="32136" rIns="64274" bIns="32136" numCol="1" anchor="t" anchorCtr="0" compatLnSpc="1">
            <a:prstTxWarp prst="textNoShape">
              <a:avLst/>
            </a:prstTxWarp>
          </a:bodyPr>
          <a:lstStyle/>
          <a:p>
            <a:pPr fontAlgn="ctr"/>
            <a:endParaRPr lang="en-US" altLang="zh-CN" sz="1200" dirty="0">
              <a:latin typeface="Huawei Sans" panose="020C0503030203020204" pitchFamily="34" charset="0"/>
            </a:endParaRPr>
          </a:p>
        </p:txBody>
      </p:sp>
      <p:sp>
        <p:nvSpPr>
          <p:cNvPr id="38" name="Freeform 180"/>
          <p:cNvSpPr>
            <a:spLocks noChangeAspect="1" noEditPoints="1"/>
          </p:cNvSpPr>
          <p:nvPr/>
        </p:nvSpPr>
        <p:spPr bwMode="auto">
          <a:xfrm>
            <a:off x="2870104" y="2617283"/>
            <a:ext cx="276907" cy="34197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EDAA4A"/>
          </a:solidFill>
          <a:ln>
            <a:noFill/>
          </a:ln>
        </p:spPr>
        <p:txBody>
          <a:bodyPr vert="horz" wrap="square" lIns="64274" tIns="32136" rIns="64274" bIns="32136" numCol="1" anchor="t" anchorCtr="0" compatLnSpc="1">
            <a:prstTxWarp prst="textNoShape">
              <a:avLst/>
            </a:prstTxWarp>
          </a:bodyPr>
          <a:lstStyle/>
          <a:p>
            <a:pPr fontAlgn="ctr"/>
            <a:endParaRPr lang="en-US" altLang="zh-CN" sz="1200" dirty="0">
              <a:latin typeface="Huawei Sans" panose="020C0503030203020204" pitchFamily="34" charset="0"/>
            </a:endParaRPr>
          </a:p>
        </p:txBody>
      </p:sp>
      <p:sp>
        <p:nvSpPr>
          <p:cNvPr id="41" name="Freeform 180"/>
          <p:cNvSpPr>
            <a:spLocks noChangeAspect="1" noEditPoints="1"/>
          </p:cNvSpPr>
          <p:nvPr/>
        </p:nvSpPr>
        <p:spPr bwMode="auto">
          <a:xfrm>
            <a:off x="2668833" y="2642054"/>
            <a:ext cx="276907" cy="34197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1163AB"/>
          </a:solidFill>
          <a:ln>
            <a:noFill/>
          </a:ln>
        </p:spPr>
        <p:txBody>
          <a:bodyPr vert="horz" wrap="square" lIns="64274" tIns="32136" rIns="64274" bIns="32136" numCol="1" anchor="t" anchorCtr="0" compatLnSpc="1">
            <a:prstTxWarp prst="textNoShape">
              <a:avLst/>
            </a:prstTxWarp>
          </a:bodyPr>
          <a:lstStyle/>
          <a:p>
            <a:pPr fontAlgn="ctr"/>
            <a:endParaRPr lang="en-US" altLang="zh-CN" sz="1200" dirty="0">
              <a:latin typeface="Huawei Sans" panose="020C0503030203020204" pitchFamily="34" charset="0"/>
            </a:endParaRPr>
          </a:p>
        </p:txBody>
      </p:sp>
      <p:sp>
        <p:nvSpPr>
          <p:cNvPr id="42" name="矩形 41"/>
          <p:cNvSpPr/>
          <p:nvPr/>
        </p:nvSpPr>
        <p:spPr>
          <a:xfrm>
            <a:off x="1138332" y="2294956"/>
            <a:ext cx="1542957" cy="867930"/>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Manually generate the public and private keys.</a:t>
            </a:r>
          </a:p>
        </p:txBody>
      </p:sp>
      <p:sp>
        <p:nvSpPr>
          <p:cNvPr id="43" name="矩形 42"/>
          <p:cNvSpPr/>
          <p:nvPr/>
        </p:nvSpPr>
        <p:spPr>
          <a:xfrm>
            <a:off x="8903860" y="2572047"/>
            <a:ext cx="2090558"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Manually copy the public key </a:t>
            </a:r>
            <a:r>
              <a:rPr lang="en-US" sz="1200">
                <a:latin typeface="Huawei Sans" panose="020C0503030203020204" pitchFamily="34" charset="0"/>
                <a:ea typeface="方正兰亭黑简体" panose="02000000000000000000" pitchFamily="2" charset="-122"/>
              </a:rPr>
              <a:t>to </a:t>
            </a:r>
            <a:r>
              <a:rPr lang="en-US" sz="1200" smtClean="0">
                <a:latin typeface="Huawei Sans" panose="020C0503030203020204" pitchFamily="34" charset="0"/>
                <a:ea typeface="方正兰亭黑简体" panose="02000000000000000000" pitchFamily="2" charset="-122"/>
              </a:rPr>
              <a:t>the server.</a:t>
            </a:r>
            <a:endParaRPr lang="en-US" sz="1200" dirty="0">
              <a:latin typeface="Huawei Sans" panose="020C0503030203020204" pitchFamily="34" charset="0"/>
              <a:ea typeface="方正兰亭黑简体" panose="02000000000000000000" pitchFamily="2" charset="-122"/>
            </a:endParaRPr>
          </a:p>
        </p:txBody>
      </p:sp>
      <p:sp>
        <p:nvSpPr>
          <p:cNvPr id="44" name="文本框 43"/>
          <p:cNvSpPr txBox="1"/>
          <p:nvPr/>
        </p:nvSpPr>
        <p:spPr>
          <a:xfrm>
            <a:off x="2236694" y="2073836"/>
            <a:ext cx="694421"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Client</a:t>
            </a:r>
          </a:p>
        </p:txBody>
      </p:sp>
      <p:sp>
        <p:nvSpPr>
          <p:cNvPr id="45" name="文本框 44"/>
          <p:cNvSpPr txBox="1"/>
          <p:nvPr/>
        </p:nvSpPr>
        <p:spPr>
          <a:xfrm>
            <a:off x="8927913" y="2073017"/>
            <a:ext cx="729687"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Server</a:t>
            </a:r>
          </a:p>
        </p:txBody>
      </p:sp>
      <p:sp>
        <p:nvSpPr>
          <p:cNvPr id="32" name="五边形 31"/>
          <p:cNvSpPr/>
          <p:nvPr/>
        </p:nvSpPr>
        <p:spPr bwMode="auto">
          <a:xfrm>
            <a:off x="5282229" y="37512"/>
            <a:ext cx="1354059"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Version Negotiation</a:t>
            </a:r>
          </a:p>
        </p:txBody>
      </p:sp>
      <p:sp>
        <p:nvSpPr>
          <p:cNvPr id="46" name="燕尾形 45"/>
          <p:cNvSpPr/>
          <p:nvPr/>
        </p:nvSpPr>
        <p:spPr bwMode="auto">
          <a:xfrm>
            <a:off x="6548477" y="37512"/>
            <a:ext cx="1603089" cy="243962"/>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Algorithm Negotiation</a:t>
            </a:r>
          </a:p>
        </p:txBody>
      </p:sp>
      <p:sp>
        <p:nvSpPr>
          <p:cNvPr id="47" name="燕尾形 46"/>
          <p:cNvSpPr/>
          <p:nvPr/>
        </p:nvSpPr>
        <p:spPr bwMode="auto">
          <a:xfrm>
            <a:off x="8063755" y="37512"/>
            <a:ext cx="1268654"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Key Exchange</a:t>
            </a:r>
          </a:p>
        </p:txBody>
      </p:sp>
      <p:sp>
        <p:nvSpPr>
          <p:cNvPr id="48" name="燕尾形 47"/>
          <p:cNvSpPr/>
          <p:nvPr/>
        </p:nvSpPr>
        <p:spPr bwMode="auto">
          <a:xfrm>
            <a:off x="9244598" y="37512"/>
            <a:ext cx="1481715"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User Authentication</a:t>
            </a:r>
          </a:p>
        </p:txBody>
      </p:sp>
      <p:sp>
        <p:nvSpPr>
          <p:cNvPr id="49" name="燕尾形 48"/>
          <p:cNvSpPr/>
          <p:nvPr/>
        </p:nvSpPr>
        <p:spPr bwMode="auto">
          <a:xfrm>
            <a:off x="10638503" y="37512"/>
            <a:ext cx="1386615"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Session Interaction</a:t>
            </a:r>
          </a:p>
        </p:txBody>
      </p:sp>
    </p:spTree>
    <p:extLst>
      <p:ext uri="{BB962C8B-B14F-4D97-AF65-F5344CB8AC3E}">
        <p14:creationId xmlns:p14="http://schemas.microsoft.com/office/powerpoint/2010/main" val="20453998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占位符 4"/>
          <p:cNvSpPr>
            <a:spLocks noGrp="1"/>
          </p:cNvSpPr>
          <p:nvPr>
            <p:ph type="body" sz="quarter" idx="10"/>
          </p:nvPr>
        </p:nvSpPr>
        <p:spPr/>
        <p:txBody>
          <a:bodyPr/>
          <a:lstStyle/>
          <a:p>
            <a:r>
              <a:rPr lang="en-US" sz="1600"/>
              <a:t>After the user is authenticated, the client sends a request to the server for establishing a channel to transmit data.</a:t>
            </a:r>
            <a:endParaRPr lang="en-US" sz="1600" dirty="0"/>
          </a:p>
        </p:txBody>
      </p:sp>
      <p:sp>
        <p:nvSpPr>
          <p:cNvPr id="2" name="标题 1"/>
          <p:cNvSpPr>
            <a:spLocks noGrp="1"/>
          </p:cNvSpPr>
          <p:nvPr>
            <p:ph type="title"/>
          </p:nvPr>
        </p:nvSpPr>
        <p:spPr/>
        <p:txBody>
          <a:bodyPr/>
          <a:lstStyle/>
          <a:p>
            <a:r>
              <a:rPr lang="en-US"/>
              <a:t>Session Interaction Phase</a:t>
            </a:r>
            <a:endParaRPr lang="en-US" dirty="0"/>
          </a:p>
        </p:txBody>
      </p:sp>
      <p:cxnSp>
        <p:nvCxnSpPr>
          <p:cNvPr id="56" name="直接连接符 55"/>
          <p:cNvCxnSpPr/>
          <p:nvPr/>
        </p:nvCxnSpPr>
        <p:spPr>
          <a:xfrm>
            <a:off x="3173202" y="2318400"/>
            <a:ext cx="0" cy="40062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575200" y="2318400"/>
            <a:ext cx="21674" cy="400620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pic>
        <p:nvPicPr>
          <p:cNvPr id="60" name="图片 59" descr="PC.png"/>
          <p:cNvPicPr>
            <a:picLocks noChangeAspect="1"/>
          </p:cNvPicPr>
          <p:nvPr/>
        </p:nvPicPr>
        <p:blipFill>
          <a:blip r:embed="rId3" cstate="print"/>
          <a:stretch>
            <a:fillRect/>
          </a:stretch>
        </p:blipFill>
        <p:spPr>
          <a:xfrm>
            <a:off x="2931115" y="1875600"/>
            <a:ext cx="576563" cy="442800"/>
          </a:xfrm>
          <a:prstGeom prst="rect">
            <a:avLst/>
          </a:prstGeom>
        </p:spPr>
      </p:pic>
      <p:pic>
        <p:nvPicPr>
          <p:cNvPr id="75" name="图片 7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282896" y="1875600"/>
            <a:ext cx="540000" cy="442800"/>
          </a:xfrm>
          <a:prstGeom prst="rect">
            <a:avLst/>
          </a:prstGeom>
        </p:spPr>
      </p:pic>
      <p:sp>
        <p:nvSpPr>
          <p:cNvPr id="47" name="矩形 46"/>
          <p:cNvSpPr/>
          <p:nvPr/>
        </p:nvSpPr>
        <p:spPr>
          <a:xfrm>
            <a:off x="1520751" y="2690708"/>
            <a:ext cx="1550244" cy="1126462"/>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Initiate a request to establish a session channel.</a:t>
            </a:r>
          </a:p>
          <a:p>
            <a:pPr fontAlgn="ctr">
              <a:lnSpc>
                <a:spcPct val="140000"/>
              </a:lnSpc>
            </a:pPr>
            <a:endParaRPr lang="en-US" sz="1200" dirty="0">
              <a:latin typeface="Huawei Sans" panose="020C0503030203020204" pitchFamily="34" charset="0"/>
              <a:ea typeface="方正兰亭黑简体" panose="02000000000000000000" pitchFamily="2" charset="-122"/>
            </a:endParaRPr>
          </a:p>
        </p:txBody>
      </p:sp>
      <p:cxnSp>
        <p:nvCxnSpPr>
          <p:cNvPr id="30" name="直接连接符 29"/>
          <p:cNvCxnSpPr/>
          <p:nvPr/>
        </p:nvCxnSpPr>
        <p:spPr>
          <a:xfrm>
            <a:off x="3184495" y="2871381"/>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519030" y="2552209"/>
            <a:ext cx="4450032" cy="276999"/>
          </a:xfrm>
          <a:prstGeom prst="rect">
            <a:avLst/>
          </a:prstGeom>
          <a:noFill/>
        </p:spPr>
        <p:txBody>
          <a:bodyPr wrap="square" rtlCol="0">
            <a:spAutoFit/>
          </a:bodyPr>
          <a:lstStyle/>
          <a:p>
            <a:pPr fontAlgn="ctr"/>
            <a:r>
              <a:rPr lang="en-US" sz="1200" dirty="0">
                <a:latin typeface="Huawei Sans" panose="020C0503030203020204" pitchFamily="34" charset="0"/>
              </a:rPr>
              <a:t>SSH_MSG_CHANNEL_OPEN</a:t>
            </a:r>
          </a:p>
        </p:txBody>
      </p:sp>
      <p:sp>
        <p:nvSpPr>
          <p:cNvPr id="72" name="矩形 71"/>
          <p:cNvSpPr/>
          <p:nvPr/>
        </p:nvSpPr>
        <p:spPr>
          <a:xfrm>
            <a:off x="9009984" y="3604181"/>
            <a:ext cx="2735929" cy="1126462"/>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Check whether the channel type is supported. If so, a message is returned, indicating that the session channel is successfully created.</a:t>
            </a:r>
          </a:p>
        </p:txBody>
      </p:sp>
      <p:sp>
        <p:nvSpPr>
          <p:cNvPr id="31" name="矩形 30"/>
          <p:cNvSpPr/>
          <p:nvPr/>
        </p:nvSpPr>
        <p:spPr>
          <a:xfrm>
            <a:off x="4166827" y="3392801"/>
            <a:ext cx="3363421" cy="276999"/>
          </a:xfrm>
          <a:prstGeom prst="rect">
            <a:avLst/>
          </a:prstGeom>
        </p:spPr>
        <p:txBody>
          <a:bodyPr wrap="none">
            <a:spAutoFit/>
          </a:bodyPr>
          <a:lstStyle/>
          <a:p>
            <a:pPr fontAlgn="ctr"/>
            <a:r>
              <a:rPr lang="en-US" sz="1200" dirty="0">
                <a:latin typeface="Huawei Sans" panose="020C0503030203020204" pitchFamily="34" charset="0"/>
                <a:ea typeface="方正兰亭黑简体" panose="02000000000000000000" pitchFamily="2" charset="-122"/>
              </a:rPr>
              <a:t>SSH_MSG_CHANNEL_OPEN_CONFIRMATION</a:t>
            </a:r>
          </a:p>
        </p:txBody>
      </p:sp>
      <p:cxnSp>
        <p:nvCxnSpPr>
          <p:cNvPr id="33" name="直接连接符 32"/>
          <p:cNvCxnSpPr/>
          <p:nvPr/>
        </p:nvCxnSpPr>
        <p:spPr>
          <a:xfrm flipH="1">
            <a:off x="3184495" y="3743494"/>
            <a:ext cx="5368401" cy="0"/>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3204156" y="4696450"/>
            <a:ext cx="1931366" cy="464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5127564" y="4546377"/>
            <a:ext cx="1200970" cy="276999"/>
          </a:xfrm>
          <a:prstGeom prst="rect">
            <a:avLst/>
          </a:prstGeom>
        </p:spPr>
        <p:txBody>
          <a:bodyPr wrap="none" anchor="ctr">
            <a:spAutoFit/>
          </a:bodyPr>
          <a:lstStyle/>
          <a:p>
            <a:pPr algn="r" fontAlgn="ctr"/>
            <a:r>
              <a:rPr lang="en-US" sz="1200" dirty="0">
                <a:latin typeface="Huawei Sans" panose="020C0503030203020204" pitchFamily="34" charset="0"/>
                <a:ea typeface="方正兰亭黑简体" panose="02000000000000000000" pitchFamily="2" charset="-122"/>
              </a:rPr>
              <a:t>Transmit data.</a:t>
            </a:r>
          </a:p>
        </p:txBody>
      </p:sp>
      <p:cxnSp>
        <p:nvCxnSpPr>
          <p:cNvPr id="32" name="直接连接符 31"/>
          <p:cNvCxnSpPr/>
          <p:nvPr/>
        </p:nvCxnSpPr>
        <p:spPr>
          <a:xfrm>
            <a:off x="6304432" y="4675706"/>
            <a:ext cx="2270138" cy="5637"/>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等腰三角形 43"/>
          <p:cNvSpPr/>
          <p:nvPr/>
        </p:nvSpPr>
        <p:spPr bwMode="auto">
          <a:xfrm rot="11700000">
            <a:off x="5566739" y="4735031"/>
            <a:ext cx="238394" cy="776188"/>
          </a:xfrm>
          <a:prstGeom prst="triangle">
            <a:avLst>
              <a:gd name="adj" fmla="val 50128"/>
            </a:avLst>
          </a:prstGeom>
          <a:gradFill>
            <a:gsLst>
              <a:gs pos="0">
                <a:srgbClr val="00B0F0"/>
              </a:gs>
              <a:gs pos="100000">
                <a:sysClr val="window" lastClr="FFFFFF">
                  <a:alpha val="0"/>
                </a:sysClr>
              </a:gs>
            </a:gsLst>
            <a:lin ang="5400000" scaled="0"/>
          </a:gradFill>
          <a:ln>
            <a:noFill/>
          </a:ln>
          <a:effectLst/>
        </p:spPr>
        <p:txBody>
          <a:bodyPr lIns="36863" tIns="40549" rIns="36863" bIns="40549"/>
          <a:lstStyle/>
          <a:p>
            <a:pPr marL="0" marR="0" lvl="0" indent="0" defTabSz="615490" eaLnBrk="0" fontAlgn="ctr" latinLnBrk="0" hangingPunct="0">
              <a:lnSpc>
                <a:spcPct val="100000"/>
              </a:lnSpc>
              <a:spcBef>
                <a:spcPct val="20000"/>
              </a:spcBef>
              <a:spcAft>
                <a:spcPct val="0"/>
              </a:spcAft>
              <a:buClr>
                <a:srgbClr val="990000"/>
              </a:buClr>
              <a:buSzPct val="60000"/>
              <a:buFontTx/>
              <a:buNone/>
              <a:tabLst/>
              <a:defRPr/>
            </a:pPr>
            <a:endParaRPr kumimoji="0" lang="en-US" altLang="zh-CN" sz="7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6" name="表格 35"/>
          <p:cNvGraphicFramePr>
            <a:graphicFrameLocks noGrp="1"/>
          </p:cNvGraphicFramePr>
          <p:nvPr/>
        </p:nvGraphicFramePr>
        <p:xfrm>
          <a:off x="4449801" y="5542377"/>
          <a:ext cx="2798056" cy="640080"/>
        </p:xfrm>
        <a:graphic>
          <a:graphicData uri="http://schemas.openxmlformats.org/drawingml/2006/table">
            <a:tbl>
              <a:tblPr firstRow="1" bandRow="1">
                <a:tableStyleId>{7E9639D4-E3E2-4D34-9284-5A2195B3D0D7}</a:tableStyleId>
              </a:tblPr>
              <a:tblGrid>
                <a:gridCol w="2798056">
                  <a:extLst>
                    <a:ext uri="{9D8B030D-6E8A-4147-A177-3AD203B41FA5}">
                      <a16:colId xmlns="" xmlns:a16="http://schemas.microsoft.com/office/drawing/2014/main" val="20000"/>
                    </a:ext>
                  </a:extLst>
                </a:gridCol>
              </a:tblGrid>
              <a:tr h="350824">
                <a:tc>
                  <a:txBody>
                    <a:bodyPr/>
                    <a:lstStyle/>
                    <a:p>
                      <a:pPr algn="ctr" fontAlgn="ctr"/>
                      <a:r>
                        <a:rPr lang="en-US" sz="1200" b="0" dirty="0">
                          <a:solidFill>
                            <a:schemeClr val="tx1"/>
                          </a:solidFill>
                          <a:latin typeface="Huawei Sans" panose="020C0503030203020204" pitchFamily="34" charset="0"/>
                          <a:ea typeface="+mn-ea"/>
                        </a:rPr>
                        <a:t>The data is encrypted by using a symmetric encryption algorithm based on session keys.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0"/>
                  </a:ext>
                </a:extLst>
              </a:tr>
            </a:tbl>
          </a:graphicData>
        </a:graphic>
      </p:graphicFrame>
      <p:sp>
        <p:nvSpPr>
          <p:cNvPr id="39" name="Oval 4"/>
          <p:cNvSpPr>
            <a:spLocks noChangeAspect="1"/>
          </p:cNvSpPr>
          <p:nvPr/>
        </p:nvSpPr>
        <p:spPr>
          <a:xfrm>
            <a:off x="2890368" y="2781927"/>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0" name="Oval 4"/>
          <p:cNvSpPr>
            <a:spLocks noChangeAspect="1"/>
          </p:cNvSpPr>
          <p:nvPr/>
        </p:nvSpPr>
        <p:spPr>
          <a:xfrm>
            <a:off x="8696896" y="361749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43" name="文本框 42"/>
          <p:cNvSpPr txBox="1"/>
          <p:nvPr/>
        </p:nvSpPr>
        <p:spPr>
          <a:xfrm>
            <a:off x="2236694" y="1959536"/>
            <a:ext cx="694421"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Client</a:t>
            </a:r>
          </a:p>
        </p:txBody>
      </p:sp>
      <p:sp>
        <p:nvSpPr>
          <p:cNvPr id="44" name="文本框 43"/>
          <p:cNvSpPr txBox="1"/>
          <p:nvPr/>
        </p:nvSpPr>
        <p:spPr>
          <a:xfrm>
            <a:off x="8927913" y="1958717"/>
            <a:ext cx="729687" cy="307777"/>
          </a:xfrm>
          <a:prstGeom prst="rect">
            <a:avLst/>
          </a:prstGeom>
          <a:noFill/>
        </p:spPr>
        <p:txBody>
          <a:bodyPr wrap="none" rtlCol="0">
            <a:spAutoFit/>
          </a:bodyPr>
          <a:lstStyle/>
          <a:p>
            <a:pPr algn="r" fontAlgn="ctr"/>
            <a:r>
              <a:rPr lang="en-US" sz="1400" b="1" dirty="0">
                <a:solidFill>
                  <a:schemeClr val="accent4">
                    <a:lumMod val="50000"/>
                  </a:schemeClr>
                </a:solidFill>
                <a:latin typeface="Huawei Sans" panose="020C0503030203020204" pitchFamily="34" charset="0"/>
              </a:rPr>
              <a:t>Server</a:t>
            </a:r>
          </a:p>
        </p:txBody>
      </p:sp>
      <p:sp>
        <p:nvSpPr>
          <p:cNvPr id="37" name="五边形 36"/>
          <p:cNvSpPr/>
          <p:nvPr/>
        </p:nvSpPr>
        <p:spPr bwMode="auto">
          <a:xfrm>
            <a:off x="5282229" y="37512"/>
            <a:ext cx="1354059" cy="243962"/>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Version Negotiation</a:t>
            </a:r>
          </a:p>
        </p:txBody>
      </p:sp>
      <p:sp>
        <p:nvSpPr>
          <p:cNvPr id="38" name="燕尾形 37"/>
          <p:cNvSpPr/>
          <p:nvPr/>
        </p:nvSpPr>
        <p:spPr bwMode="auto">
          <a:xfrm>
            <a:off x="6548477" y="37512"/>
            <a:ext cx="1603089" cy="243962"/>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Algorithm Negotiation</a:t>
            </a:r>
          </a:p>
        </p:txBody>
      </p:sp>
      <p:sp>
        <p:nvSpPr>
          <p:cNvPr id="41" name="燕尾形 40"/>
          <p:cNvSpPr/>
          <p:nvPr/>
        </p:nvSpPr>
        <p:spPr bwMode="auto">
          <a:xfrm>
            <a:off x="8063755" y="37512"/>
            <a:ext cx="1268654" cy="24396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Key Exchange</a:t>
            </a:r>
          </a:p>
        </p:txBody>
      </p:sp>
      <p:sp>
        <p:nvSpPr>
          <p:cNvPr id="42" name="燕尾形 41"/>
          <p:cNvSpPr/>
          <p:nvPr/>
        </p:nvSpPr>
        <p:spPr bwMode="auto">
          <a:xfrm>
            <a:off x="9244598" y="37512"/>
            <a:ext cx="1481715" cy="243962"/>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User Authentication</a:t>
            </a:r>
          </a:p>
        </p:txBody>
      </p:sp>
      <p:sp>
        <p:nvSpPr>
          <p:cNvPr id="45" name="燕尾形 44"/>
          <p:cNvSpPr/>
          <p:nvPr/>
        </p:nvSpPr>
        <p:spPr bwMode="auto">
          <a:xfrm>
            <a:off x="10638503" y="37512"/>
            <a:ext cx="1386615" cy="243962"/>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Session Interaction</a:t>
            </a:r>
          </a:p>
        </p:txBody>
      </p:sp>
    </p:spTree>
    <p:extLst>
      <p:ext uri="{BB962C8B-B14F-4D97-AF65-F5344CB8AC3E}">
        <p14:creationId xmlns:p14="http://schemas.microsoft.com/office/powerpoint/2010/main" val="33576435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SSH</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Principles of SSH</a:t>
            </a:r>
          </a:p>
          <a:p>
            <a:pPr lvl="1">
              <a:buFont typeface="Huawei Sans" panose="020C0503030203020204" pitchFamily="34" charset="0"/>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Overview of Paramiko</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38194751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dirty="0" err="1"/>
              <a:t>Paramiko</a:t>
            </a:r>
            <a:r>
              <a:rPr lang="en-US" sz="2000" dirty="0"/>
              <a:t> is a Python module that implements the SSHv2 protocol. It supports password authentication and public key authentication and implements functions such as secure remote command execution and file transfer.</a:t>
            </a:r>
          </a:p>
          <a:p>
            <a:r>
              <a:rPr lang="en-US" sz="2000" dirty="0"/>
              <a:t>Engineers can compile Python code based on the </a:t>
            </a:r>
            <a:r>
              <a:rPr lang="en-US" sz="2000" dirty="0" err="1"/>
              <a:t>Paramiko</a:t>
            </a:r>
            <a:r>
              <a:rPr lang="en-US" sz="2000" dirty="0"/>
              <a:t> module to implement SSH functions.</a:t>
            </a:r>
          </a:p>
          <a:p>
            <a:endParaRPr lang="en-US" altLang="zh-CN" sz="2000" dirty="0">
              <a:sym typeface="Huawei Sans" panose="020C0503030203020204" pitchFamily="34" charset="0"/>
            </a:endParaRPr>
          </a:p>
        </p:txBody>
      </p:sp>
      <p:sp>
        <p:nvSpPr>
          <p:cNvPr id="3" name="标题 2"/>
          <p:cNvSpPr>
            <a:spLocks noGrp="1"/>
          </p:cNvSpPr>
          <p:nvPr>
            <p:ph type="title"/>
          </p:nvPr>
        </p:nvSpPr>
        <p:spPr/>
        <p:txBody>
          <a:bodyPr/>
          <a:lstStyle/>
          <a:p>
            <a:r>
              <a:rPr lang="en-US">
                <a:sym typeface="Huawei Sans" panose="020C0503030203020204" pitchFamily="34" charset="0"/>
              </a:rPr>
              <a:t>Overview of Paramiko</a:t>
            </a:r>
            <a:endParaRPr lang="en-US" dirty="0">
              <a:sym typeface="Huawei Sans" panose="020C0503030203020204" pitchFamily="34" charset="0"/>
            </a:endParaRPr>
          </a:p>
        </p:txBody>
      </p:sp>
      <p:pic>
        <p:nvPicPr>
          <p:cNvPr id="5" name="图片 4">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80175" y="4332316"/>
            <a:ext cx="540000" cy="442800"/>
          </a:xfrm>
          <a:prstGeom prst="rect">
            <a:avLst/>
          </a:prstGeom>
        </p:spPr>
      </p:pic>
      <p:pic>
        <p:nvPicPr>
          <p:cNvPr id="6" name="图片 5"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6650103" y="4343461"/>
            <a:ext cx="539063" cy="414000"/>
          </a:xfrm>
          <a:prstGeom prst="rect">
            <a:avLst/>
          </a:prstGeom>
        </p:spPr>
      </p:pic>
      <p:cxnSp>
        <p:nvCxnSpPr>
          <p:cNvPr id="7" name="直接连接符 6">
            <a:extLst>
              <a:ext uri="{FF2B5EF4-FFF2-40B4-BE49-F238E27FC236}">
                <a16:creationId xmlns="" xmlns:a16="http://schemas.microsoft.com/office/drawing/2014/main" id="{4E6C53B9-8234-4E7F-B6A4-301B84C20E21}"/>
              </a:ext>
            </a:extLst>
          </p:cNvPr>
          <p:cNvCxnSpPr>
            <a:cxnSpLocks/>
            <a:stCxn id="6" idx="1"/>
            <a:endCxn id="5" idx="3"/>
          </p:cNvCxnSpPr>
          <p:nvPr/>
        </p:nvCxnSpPr>
        <p:spPr>
          <a:xfrm flipH="1">
            <a:off x="3720175" y="4550461"/>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77A4502C-F66C-4C6A-81AF-DBD4FF816CA0}"/>
              </a:ext>
            </a:extLst>
          </p:cNvPr>
          <p:cNvSpPr txBox="1"/>
          <p:nvPr/>
        </p:nvSpPr>
        <p:spPr>
          <a:xfrm>
            <a:off x="1754478" y="4404770"/>
            <a:ext cx="1173719" cy="338554"/>
          </a:xfrm>
          <a:prstGeom prst="rect">
            <a:avLst/>
          </a:prstGeom>
        </p:spPr>
        <p:txBody>
          <a:bodyPr wrap="none" rtlCol="0">
            <a:spAutoFit/>
          </a:bodyPr>
          <a:lstStyle/>
          <a:p>
            <a:pPr algn="ctr" fontAlgn="ctr"/>
            <a:r>
              <a:rPr lang="en-US" sz="1600" dirty="0">
                <a:latin typeface="Huawei Sans" panose="020C0503030203020204" pitchFamily="34" charset="0"/>
              </a:rPr>
              <a:t>SSH server</a:t>
            </a:r>
          </a:p>
        </p:txBody>
      </p:sp>
      <p:sp>
        <p:nvSpPr>
          <p:cNvPr id="9" name="文本框 8">
            <a:extLst>
              <a:ext uri="{FF2B5EF4-FFF2-40B4-BE49-F238E27FC236}">
                <a16:creationId xmlns="" xmlns:a16="http://schemas.microsoft.com/office/drawing/2014/main" id="{B885BED1-0EC0-435F-AECC-01CB43FD768C}"/>
              </a:ext>
            </a:extLst>
          </p:cNvPr>
          <p:cNvSpPr txBox="1"/>
          <p:nvPr/>
        </p:nvSpPr>
        <p:spPr>
          <a:xfrm>
            <a:off x="7220963" y="4404770"/>
            <a:ext cx="1173719" cy="338554"/>
          </a:xfrm>
          <a:prstGeom prst="rect">
            <a:avLst/>
          </a:prstGeom>
        </p:spPr>
        <p:txBody>
          <a:bodyPr wrap="none" rtlCol="0">
            <a:spAutoFit/>
          </a:bodyPr>
          <a:lstStyle/>
          <a:p>
            <a:pPr algn="ctr" fontAlgn="ctr"/>
            <a:r>
              <a:rPr lang="en-US" sz="1600" dirty="0">
                <a:latin typeface="Huawei Sans" panose="020C0503030203020204" pitchFamily="34" charset="0"/>
              </a:rPr>
              <a:t>SSH client</a:t>
            </a:r>
          </a:p>
        </p:txBody>
      </p:sp>
      <p:sp>
        <p:nvSpPr>
          <p:cNvPr id="10" name="文本框 9">
            <a:extLst>
              <a:ext uri="{FF2B5EF4-FFF2-40B4-BE49-F238E27FC236}">
                <a16:creationId xmlns="" xmlns:a16="http://schemas.microsoft.com/office/drawing/2014/main" id="{B885BED1-0EC0-435F-AECC-01CB43FD768C}"/>
              </a:ext>
            </a:extLst>
          </p:cNvPr>
          <p:cNvSpPr txBox="1"/>
          <p:nvPr/>
        </p:nvSpPr>
        <p:spPr>
          <a:xfrm>
            <a:off x="6053852" y="3898638"/>
            <a:ext cx="1731564" cy="338554"/>
          </a:xfrm>
          <a:prstGeom prst="rect">
            <a:avLst/>
          </a:prstGeom>
          <a:solidFill>
            <a:srgbClr val="00B0F0"/>
          </a:solidFill>
        </p:spPr>
        <p:txBody>
          <a:bodyPr wrap="none" rtlCol="0">
            <a:spAutoFit/>
          </a:bodyPr>
          <a:lstStyle/>
          <a:p>
            <a:pPr algn="ctr" fontAlgn="ctr"/>
            <a:r>
              <a:rPr lang="en-US" sz="1600" b="1" dirty="0" err="1">
                <a:solidFill>
                  <a:schemeClr val="bg1"/>
                </a:solidFill>
                <a:latin typeface="Huawei Sans" panose="020C0503030203020204" pitchFamily="34" charset="0"/>
              </a:rPr>
              <a:t>Paramiko</a:t>
            </a:r>
            <a:r>
              <a:rPr lang="en-US" sz="1600" b="1" dirty="0">
                <a:solidFill>
                  <a:schemeClr val="bg1"/>
                </a:solidFill>
                <a:latin typeface="Huawei Sans" panose="020C0503030203020204" pitchFamily="34" charset="0"/>
              </a:rPr>
              <a:t> script</a:t>
            </a:r>
          </a:p>
        </p:txBody>
      </p:sp>
      <p:sp>
        <p:nvSpPr>
          <p:cNvPr id="13" name="Freeform 3"/>
          <p:cNvSpPr>
            <a:spLocks/>
          </p:cNvSpPr>
          <p:nvPr/>
        </p:nvSpPr>
        <p:spPr bwMode="gray">
          <a:xfrm rot="19490962">
            <a:off x="4436421" y="3852236"/>
            <a:ext cx="582856" cy="704171"/>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00B0F0"/>
          </a:solidFill>
          <a:ln w="19050">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4"/>
          <p:cNvSpPr>
            <a:spLocks/>
          </p:cNvSpPr>
          <p:nvPr/>
        </p:nvSpPr>
        <p:spPr bwMode="gray">
          <a:xfrm rot="19490962" flipH="1" flipV="1">
            <a:off x="4793080" y="3746780"/>
            <a:ext cx="582177" cy="703492"/>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a:extLst>
              <a:ext uri="{FF2B5EF4-FFF2-40B4-BE49-F238E27FC236}">
                <a16:creationId xmlns="" xmlns:a16="http://schemas.microsoft.com/office/drawing/2014/main" id="{B885BED1-0EC0-435F-AECC-01CB43FD768C}"/>
              </a:ext>
            </a:extLst>
          </p:cNvPr>
          <p:cNvSpPr txBox="1"/>
          <p:nvPr/>
        </p:nvSpPr>
        <p:spPr>
          <a:xfrm>
            <a:off x="3780252" y="4620945"/>
            <a:ext cx="2472152" cy="338554"/>
          </a:xfrm>
          <a:prstGeom prst="rect">
            <a:avLst/>
          </a:prstGeom>
        </p:spPr>
        <p:txBody>
          <a:bodyPr wrap="none" rtlCol="0">
            <a:spAutoFit/>
          </a:bodyPr>
          <a:lstStyle/>
          <a:p>
            <a:pPr algn="ctr" fontAlgn="ctr"/>
            <a:r>
              <a:rPr lang="en-US" sz="1600" dirty="0">
                <a:latin typeface="Huawei Sans" panose="020C0503030203020204" pitchFamily="34" charset="0"/>
              </a:rPr>
              <a:t>SSH protocol interaction</a:t>
            </a:r>
          </a:p>
        </p:txBody>
      </p:sp>
    </p:spTree>
    <p:extLst>
      <p:ext uri="{BB962C8B-B14F-4D97-AF65-F5344CB8AC3E}">
        <p14:creationId xmlns:p14="http://schemas.microsoft.com/office/powerpoint/2010/main" val="343885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sym typeface="Huawei Sans" panose="020C0503030203020204" pitchFamily="34" charset="0"/>
              </a:rPr>
              <a:t>SSH Principles and Practices</a:t>
            </a:r>
            <a:endParaRPr lang="en-US" dirty="0">
              <a:sym typeface="Huawei Sans" panose="020C0503030203020204" pitchFamily="34" charset="0"/>
            </a:endParaRPr>
          </a:p>
        </p:txBody>
      </p:sp>
      <p:sp>
        <p:nvSpPr>
          <p:cNvPr id="7" name="文本占位符 6"/>
          <p:cNvSpPr>
            <a:spLocks noGrp="1"/>
          </p:cNvSpPr>
          <p:nvPr>
            <p:ph type="body" sz="quarter" idx="10"/>
          </p:nvPr>
        </p:nvSpPr>
        <p:spPr/>
        <p:txBody>
          <a:bodyPr/>
          <a:lstStyle/>
          <a:p>
            <a:endParaRPr lang="zh-CN" altLang="en-US" dirty="0"/>
          </a:p>
        </p:txBody>
      </p:sp>
    </p:spTree>
    <p:extLst>
      <p:ext uri="{BB962C8B-B14F-4D97-AF65-F5344CB8AC3E}">
        <p14:creationId xmlns:p14="http://schemas.microsoft.com/office/powerpoint/2010/main" val="8828367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38313" y="1233487"/>
            <a:ext cx="11307600" cy="4680000"/>
          </a:xfrm>
        </p:spPr>
        <p:txBody>
          <a:bodyPr/>
          <a:lstStyle/>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buFont typeface="微软雅黑" panose="020B0503020204020204" pitchFamily="34" charset="-122"/>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Transport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 Handling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SFTPClient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SSHClient Class and Its Methods</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a:endParaRPr lang="en-US" altLang="zh-CN">
              <a:sym typeface="Huawei Sans" panose="020C0503030203020204" pitchFamily="34" charset="0"/>
            </a:endParaRPr>
          </a:p>
          <a:p>
            <a:endParaRPr lang="en-US" altLang="zh-CN">
              <a:sym typeface="Huawei Sans" panose="020C0503030203020204" pitchFamily="34" charset="0"/>
            </a:endParaRPr>
          </a:p>
          <a:p>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3223990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en-US" sz="1800"/>
              <a:t>The following figure shows the components of the Paramiko module. SSHClient and SFTPClient are its most commonly used classes, which provide the SSH and SFTP functions, respectively.</a:t>
            </a:r>
          </a:p>
          <a:p>
            <a:r>
              <a:rPr lang="en-US" sz="1800"/>
              <a:t>This course describes the methods of the Transport, key handling, SSHClient, and SFTPClient classes.</a:t>
            </a:r>
          </a:p>
          <a:p>
            <a:endParaRPr lang="en-US" altLang="zh-CN" sz="1800" dirty="0"/>
          </a:p>
        </p:txBody>
      </p:sp>
      <p:sp>
        <p:nvSpPr>
          <p:cNvPr id="2" name="标题 1"/>
          <p:cNvSpPr>
            <a:spLocks noGrp="1"/>
          </p:cNvSpPr>
          <p:nvPr>
            <p:ph type="title"/>
          </p:nvPr>
        </p:nvSpPr>
        <p:spPr/>
        <p:txBody>
          <a:bodyPr/>
          <a:lstStyle/>
          <a:p>
            <a:r>
              <a:rPr lang="en-US"/>
              <a:t>Paramiko Component Architecture</a:t>
            </a:r>
            <a:endParaRPr lang="en-US" dirty="0"/>
          </a:p>
        </p:txBody>
      </p:sp>
      <p:sp>
        <p:nvSpPr>
          <p:cNvPr id="10" name="圆角矩形 9"/>
          <p:cNvSpPr/>
          <p:nvPr/>
        </p:nvSpPr>
        <p:spPr>
          <a:xfrm>
            <a:off x="3973277" y="4349041"/>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Packetizer</a:t>
            </a:r>
            <a:endPar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a:xfrm>
            <a:off x="2488279" y="4349041"/>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Message</a:t>
            </a:r>
          </a:p>
        </p:txBody>
      </p:sp>
      <p:sp>
        <p:nvSpPr>
          <p:cNvPr id="12" name="圆角矩形 11"/>
          <p:cNvSpPr/>
          <p:nvPr/>
        </p:nvSpPr>
        <p:spPr>
          <a:xfrm>
            <a:off x="6943273" y="4349041"/>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SSHClient</a:t>
            </a:r>
            <a:endPar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a:xfrm>
            <a:off x="1003281" y="4349041"/>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a:t>
            </a:r>
          </a:p>
        </p:txBody>
      </p:sp>
      <p:sp>
        <p:nvSpPr>
          <p:cNvPr id="14" name="圆角矩形 13"/>
          <p:cNvSpPr/>
          <p:nvPr/>
        </p:nvSpPr>
        <p:spPr>
          <a:xfrm>
            <a:off x="5458275" y="4349041"/>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Transport</a:t>
            </a:r>
          </a:p>
        </p:txBody>
      </p:sp>
      <p:sp>
        <p:nvSpPr>
          <p:cNvPr id="15" name="圆角矩形 14"/>
          <p:cNvSpPr/>
          <p:nvPr/>
        </p:nvSpPr>
        <p:spPr>
          <a:xfrm>
            <a:off x="910360" y="5472188"/>
            <a:ext cx="10062439" cy="61069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Paramiko</a:t>
            </a:r>
            <a:endPar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a:xfrm>
            <a:off x="7773666" y="3055125"/>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Key handling</a:t>
            </a:r>
          </a:p>
        </p:txBody>
      </p:sp>
      <p:sp>
        <p:nvSpPr>
          <p:cNvPr id="20" name="圆角矩形 19"/>
          <p:cNvSpPr/>
          <p:nvPr/>
        </p:nvSpPr>
        <p:spPr>
          <a:xfrm>
            <a:off x="4853439" y="3055125"/>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Host keys</a:t>
            </a:r>
          </a:p>
        </p:txBody>
      </p:sp>
      <p:sp>
        <p:nvSpPr>
          <p:cNvPr id="21" name="圆角矩形 20"/>
          <p:cNvSpPr/>
          <p:nvPr/>
        </p:nvSpPr>
        <p:spPr>
          <a:xfrm>
            <a:off x="1933211" y="3055125"/>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SSH agents</a:t>
            </a:r>
          </a:p>
        </p:txBody>
      </p:sp>
      <p:sp>
        <p:nvSpPr>
          <p:cNvPr id="29" name="圆角矩形 28"/>
          <p:cNvSpPr/>
          <p:nvPr/>
        </p:nvSpPr>
        <p:spPr>
          <a:xfrm>
            <a:off x="8428270" y="4349041"/>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SFTPClient</a:t>
            </a:r>
            <a:endPar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a:xfrm>
            <a:off x="910360" y="2943681"/>
            <a:ext cx="10062439" cy="110909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b="1" dirty="0">
              <a:latin typeface="Huawei Sans" panose="020C0503030203020204" pitchFamily="34" charset="0"/>
            </a:endParaRPr>
          </a:p>
        </p:txBody>
      </p:sp>
      <p:sp>
        <p:nvSpPr>
          <p:cNvPr id="5" name="文本框 4"/>
          <p:cNvSpPr txBox="1"/>
          <p:nvPr/>
        </p:nvSpPr>
        <p:spPr>
          <a:xfrm>
            <a:off x="9618413" y="3478089"/>
            <a:ext cx="1953618" cy="584775"/>
          </a:xfrm>
          <a:prstGeom prst="rect">
            <a:avLst/>
          </a:prstGeom>
          <a:noFill/>
        </p:spPr>
        <p:txBody>
          <a:bodyPr wrap="square" rtlCol="0" anchor="ctr">
            <a:spAutoFit/>
          </a:bodyPr>
          <a:lstStyle/>
          <a:p>
            <a:pPr fontAlgn="ctr"/>
            <a:r>
              <a:rPr lang="en-US" sz="1600" b="1" dirty="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Key-related classes</a:t>
            </a:r>
            <a:endParaRPr lang="en-US" altLang="zh-CN" sz="1600" b="1" dirty="0">
              <a:solidFill>
                <a:schemeClr val="accent4">
                  <a:lumMod val="50000"/>
                </a:schemeClr>
              </a:solidFill>
              <a:latin typeface="Huawei Sans" panose="020C0503030203020204" pitchFamily="34" charset="0"/>
            </a:endParaRPr>
          </a:p>
        </p:txBody>
      </p:sp>
      <p:sp>
        <p:nvSpPr>
          <p:cNvPr id="24" name="圆角矩形 23"/>
          <p:cNvSpPr/>
          <p:nvPr/>
        </p:nvSpPr>
        <p:spPr>
          <a:xfrm>
            <a:off x="910361" y="4223289"/>
            <a:ext cx="10062439" cy="110909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b="1" dirty="0">
              <a:latin typeface="Huawei Sans" panose="020C0503030203020204" pitchFamily="34" charset="0"/>
            </a:endParaRPr>
          </a:p>
        </p:txBody>
      </p:sp>
      <p:sp>
        <p:nvSpPr>
          <p:cNvPr id="25" name="文本框 24"/>
          <p:cNvSpPr txBox="1"/>
          <p:nvPr/>
        </p:nvSpPr>
        <p:spPr>
          <a:xfrm>
            <a:off x="9913267" y="4385196"/>
            <a:ext cx="1363911" cy="830997"/>
          </a:xfrm>
          <a:prstGeom prst="rect">
            <a:avLst/>
          </a:prstGeom>
          <a:noFill/>
        </p:spPr>
        <p:txBody>
          <a:bodyPr wrap="square" rtlCol="0">
            <a:spAutoFit/>
          </a:bodyPr>
          <a:lstStyle/>
          <a:p>
            <a:pPr fontAlgn="ctr"/>
            <a:r>
              <a:rPr lang="en-US" sz="1600" b="1" dirty="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Common protocol classes</a:t>
            </a:r>
          </a:p>
        </p:txBody>
      </p:sp>
    </p:spTree>
    <p:extLst>
      <p:ext uri="{BB962C8B-B14F-4D97-AF65-F5344CB8AC3E}">
        <p14:creationId xmlns:p14="http://schemas.microsoft.com/office/powerpoint/2010/main" val="3170712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a:t>Channel: This class is used to create a secure channel over the SSH transport layer.</a:t>
            </a:r>
          </a:p>
          <a:p>
            <a:r>
              <a:rPr lang="en-US" sz="1600"/>
              <a:t>Message: An SSH message is a stream of bytes that encodes some combination</a:t>
            </a:r>
            <a:r>
              <a:rPr lang="en-US" altLang="zh-CN" sz="1600"/>
              <a:t>s</a:t>
            </a:r>
            <a:r>
              <a:rPr lang="en-US" sz="1600"/>
              <a:t> of strings, integers, bools, and infinite-precision integers (known in Python as longs).</a:t>
            </a:r>
          </a:p>
          <a:p>
            <a:r>
              <a:rPr lang="en-US" sz="1600"/>
              <a:t>Packetizer: This class is used for packet handling.</a:t>
            </a:r>
          </a:p>
          <a:p>
            <a:r>
              <a:rPr lang="en-US" sz="1600"/>
              <a:t>Transport: This class is used to create a transport session object over an existing socket or socket-like object.</a:t>
            </a:r>
          </a:p>
          <a:p>
            <a:r>
              <a:rPr lang="en-US" sz="1600"/>
              <a:t>SFTPClient: This class creates an SFTP session </a:t>
            </a:r>
            <a:r>
              <a:rPr lang="en-US" altLang="zh-CN" sz="1600"/>
              <a:t>connection </a:t>
            </a:r>
            <a:r>
              <a:rPr lang="en-US" sz="1600"/>
              <a:t>through an open SSH transport session and performs remote file operations.</a:t>
            </a:r>
          </a:p>
          <a:p>
            <a:r>
              <a:rPr lang="en-US" sz="1600"/>
              <a:t>SSHClient: This class is an advanced representation of a session with the SSH server. This class integrates the Transport, Channel, and SFTPClient classes.</a:t>
            </a:r>
          </a:p>
          <a:p>
            <a:endParaRPr lang="en-US" altLang="zh-CN" sz="1600"/>
          </a:p>
          <a:p>
            <a:endParaRPr lang="en-US" altLang="zh-CN" sz="1600"/>
          </a:p>
          <a:p>
            <a:endParaRPr lang="en-US" altLang="zh-CN" sz="1600" dirty="0"/>
          </a:p>
        </p:txBody>
      </p:sp>
      <p:sp>
        <p:nvSpPr>
          <p:cNvPr id="2" name="标题 1"/>
          <p:cNvSpPr>
            <a:spLocks noGrp="1"/>
          </p:cNvSpPr>
          <p:nvPr>
            <p:ph type="title"/>
          </p:nvPr>
        </p:nvSpPr>
        <p:spPr/>
        <p:txBody>
          <a:bodyPr/>
          <a:lstStyle/>
          <a:p>
            <a:r>
              <a:rPr lang="en-US"/>
              <a:t>Common Paramiko Classes</a:t>
            </a:r>
            <a:endParaRPr lang="en-US" dirty="0"/>
          </a:p>
        </p:txBody>
      </p:sp>
      <p:sp>
        <p:nvSpPr>
          <p:cNvPr id="4" name="圆角矩形 3"/>
          <p:cNvSpPr/>
          <p:nvPr/>
        </p:nvSpPr>
        <p:spPr>
          <a:xfrm>
            <a:off x="3935050" y="5240478"/>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Packetizer</a:t>
            </a:r>
            <a:endPar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a:xfrm>
            <a:off x="2435828" y="5240478"/>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Message</a:t>
            </a:r>
          </a:p>
        </p:txBody>
      </p:sp>
      <p:sp>
        <p:nvSpPr>
          <p:cNvPr id="6" name="圆角矩形 5"/>
          <p:cNvSpPr/>
          <p:nvPr/>
        </p:nvSpPr>
        <p:spPr>
          <a:xfrm>
            <a:off x="6933494" y="5240478"/>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SSHClient</a:t>
            </a:r>
            <a:endPar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a:xfrm>
            <a:off x="936606" y="5240478"/>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a:t>
            </a:r>
          </a:p>
        </p:txBody>
      </p:sp>
      <p:sp>
        <p:nvSpPr>
          <p:cNvPr id="8" name="圆角矩形 7"/>
          <p:cNvSpPr/>
          <p:nvPr/>
        </p:nvSpPr>
        <p:spPr>
          <a:xfrm>
            <a:off x="5434272" y="5240478"/>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Transport</a:t>
            </a:r>
          </a:p>
        </p:txBody>
      </p:sp>
      <p:sp>
        <p:nvSpPr>
          <p:cNvPr id="10" name="圆角矩形 9"/>
          <p:cNvSpPr/>
          <p:nvPr/>
        </p:nvSpPr>
        <p:spPr>
          <a:xfrm>
            <a:off x="8432715" y="5240478"/>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SFTPClient</a:t>
            </a:r>
            <a:endPar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a:xfrm>
            <a:off x="843686" y="5099192"/>
            <a:ext cx="10235159" cy="110909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 name="文本框 11"/>
          <p:cNvSpPr txBox="1"/>
          <p:nvPr/>
        </p:nvSpPr>
        <p:spPr>
          <a:xfrm>
            <a:off x="9931936" y="5234374"/>
            <a:ext cx="1355801" cy="830997"/>
          </a:xfrm>
          <a:prstGeom prst="rect">
            <a:avLst/>
          </a:prstGeom>
          <a:noFill/>
        </p:spPr>
        <p:txBody>
          <a:bodyPr wrap="square" rtlCol="0">
            <a:spAutoFit/>
          </a:bodyPr>
          <a:lstStyle/>
          <a:p>
            <a:pPr fontAlgn="ctr"/>
            <a:r>
              <a:rPr lang="en-US" sz="1600" b="1" dirty="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Common protocol classes</a:t>
            </a:r>
          </a:p>
        </p:txBody>
      </p:sp>
    </p:spTree>
    <p:extLst>
      <p:ext uri="{BB962C8B-B14F-4D97-AF65-F5344CB8AC3E}">
        <p14:creationId xmlns:p14="http://schemas.microsoft.com/office/powerpoint/2010/main" val="28424667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2113004"/>
          </a:xfrm>
        </p:spPr>
        <p:txBody>
          <a:bodyPr/>
          <a:lstStyle/>
          <a:p>
            <a:r>
              <a:rPr lang="en-US" sz="1800" dirty="0"/>
              <a:t>SSH Agent: This class is used for the SSH agent.</a:t>
            </a:r>
          </a:p>
          <a:p>
            <a:r>
              <a:rPr lang="en-US" sz="1800" dirty="0"/>
              <a:t>Host keys: This class is related to the </a:t>
            </a:r>
            <a:r>
              <a:rPr lang="en-US" sz="1800" dirty="0" err="1"/>
              <a:t>OpenSSH</a:t>
            </a:r>
            <a:r>
              <a:rPr lang="en-US" sz="1800" dirty="0"/>
              <a:t> </a:t>
            </a:r>
            <a:r>
              <a:rPr lang="en-US" sz="1800" dirty="0" err="1"/>
              <a:t>known_hosts</a:t>
            </a:r>
            <a:r>
              <a:rPr lang="en-US" sz="1800" dirty="0"/>
              <a:t> file and is used to create a host keys object.</a:t>
            </a:r>
          </a:p>
          <a:p>
            <a:r>
              <a:rPr lang="en-US" sz="1800" dirty="0"/>
              <a:t>Key handling: This class is used to create instances of the corresponding key type, for example, RSA keys and DSS (DSA) keys.</a:t>
            </a:r>
          </a:p>
          <a:p>
            <a:endParaRPr lang="en-US" altLang="zh-CN" sz="1800" dirty="0"/>
          </a:p>
          <a:p>
            <a:endParaRPr lang="en-US" altLang="zh-CN" sz="1800" dirty="0"/>
          </a:p>
        </p:txBody>
      </p:sp>
      <p:sp>
        <p:nvSpPr>
          <p:cNvPr id="2" name="标题 1"/>
          <p:cNvSpPr>
            <a:spLocks noGrp="1"/>
          </p:cNvSpPr>
          <p:nvPr>
            <p:ph type="title"/>
          </p:nvPr>
        </p:nvSpPr>
        <p:spPr/>
        <p:txBody>
          <a:bodyPr/>
          <a:lstStyle/>
          <a:p>
            <a:r>
              <a:rPr lang="en-US"/>
              <a:t>Key-Related Classes of the Paramiko Module</a:t>
            </a:r>
            <a:endParaRPr lang="en-US" dirty="0"/>
          </a:p>
        </p:txBody>
      </p:sp>
      <p:sp>
        <p:nvSpPr>
          <p:cNvPr id="20" name="圆角矩形 19"/>
          <p:cNvSpPr/>
          <p:nvPr/>
        </p:nvSpPr>
        <p:spPr>
          <a:xfrm>
            <a:off x="7060586" y="4156656"/>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Key handling</a:t>
            </a:r>
          </a:p>
        </p:txBody>
      </p:sp>
      <p:sp>
        <p:nvSpPr>
          <p:cNvPr id="21" name="圆角矩形 20"/>
          <p:cNvSpPr/>
          <p:nvPr/>
        </p:nvSpPr>
        <p:spPr>
          <a:xfrm>
            <a:off x="4588263" y="4156656"/>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Host keys</a:t>
            </a:r>
          </a:p>
        </p:txBody>
      </p:sp>
      <p:sp>
        <p:nvSpPr>
          <p:cNvPr id="22" name="圆角矩形 21"/>
          <p:cNvSpPr/>
          <p:nvPr/>
        </p:nvSpPr>
        <p:spPr>
          <a:xfrm>
            <a:off x="2115940" y="4156656"/>
            <a:ext cx="1348048" cy="862446"/>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SSH agents</a:t>
            </a:r>
          </a:p>
        </p:txBody>
      </p:sp>
      <p:sp>
        <p:nvSpPr>
          <p:cNvPr id="23" name="圆角矩形 22"/>
          <p:cNvSpPr/>
          <p:nvPr/>
        </p:nvSpPr>
        <p:spPr>
          <a:xfrm>
            <a:off x="727481" y="4045212"/>
            <a:ext cx="9927356" cy="110909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4" name="文本框 23"/>
          <p:cNvSpPr txBox="1"/>
          <p:nvPr/>
        </p:nvSpPr>
        <p:spPr>
          <a:xfrm>
            <a:off x="9254212" y="4300860"/>
            <a:ext cx="1381575" cy="584775"/>
          </a:xfrm>
          <a:prstGeom prst="rect">
            <a:avLst/>
          </a:prstGeom>
          <a:noFill/>
        </p:spPr>
        <p:txBody>
          <a:bodyPr wrap="square" rtlCol="0">
            <a:spAutoFit/>
          </a:bodyPr>
          <a:lstStyle/>
          <a:p>
            <a:pPr fontAlgn="ctr"/>
            <a:r>
              <a:rPr lang="en-US" sz="1600" b="1" dirty="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Key-related classes</a:t>
            </a:r>
          </a:p>
        </p:txBody>
      </p:sp>
    </p:spTree>
    <p:extLst>
      <p:ext uri="{BB962C8B-B14F-4D97-AF65-F5344CB8AC3E}">
        <p14:creationId xmlns:p14="http://schemas.microsoft.com/office/powerpoint/2010/main" val="607741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Process of Using Paramiko</a:t>
            </a:r>
            <a:endParaRPr lang="en-US" dirty="0"/>
          </a:p>
        </p:txBody>
      </p:sp>
      <p:grpSp>
        <p:nvGrpSpPr>
          <p:cNvPr id="4" name="组合 3"/>
          <p:cNvGrpSpPr/>
          <p:nvPr/>
        </p:nvGrpSpPr>
        <p:grpSpPr>
          <a:xfrm>
            <a:off x="524725" y="1400201"/>
            <a:ext cx="4208610" cy="2828312"/>
            <a:chOff x="1528125" y="1836411"/>
            <a:chExt cx="2873885" cy="2263481"/>
          </a:xfrm>
        </p:grpSpPr>
        <p:sp>
          <p:nvSpPr>
            <p:cNvPr id="5" name="圆角矩形 4"/>
            <p:cNvSpPr/>
            <p:nvPr/>
          </p:nvSpPr>
          <p:spPr>
            <a:xfrm>
              <a:off x="2579597" y="1836411"/>
              <a:ext cx="1800000"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Instantiate the SSH session channel</a:t>
              </a:r>
            </a:p>
          </p:txBody>
        </p:sp>
        <p:sp>
          <p:nvSpPr>
            <p:cNvPr id="6" name="圆角矩形 5"/>
            <p:cNvSpPr/>
            <p:nvPr/>
          </p:nvSpPr>
          <p:spPr>
            <a:xfrm>
              <a:off x="1528125" y="2726922"/>
              <a:ext cx="1800000"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password authentication</a:t>
              </a:r>
            </a:p>
          </p:txBody>
        </p:sp>
        <p:sp>
          <p:nvSpPr>
            <p:cNvPr id="7" name="圆角矩形 6"/>
            <p:cNvSpPr/>
            <p:nvPr/>
          </p:nvSpPr>
          <p:spPr>
            <a:xfrm>
              <a:off x="2602010" y="3667892"/>
              <a:ext cx="1800000"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Set up an SSH session connection</a:t>
              </a:r>
            </a:p>
          </p:txBody>
        </p:sp>
        <p:cxnSp>
          <p:nvCxnSpPr>
            <p:cNvPr id="8" name="直接箭头连接符 7"/>
            <p:cNvCxnSpPr>
              <a:stCxn id="5" idx="2"/>
              <a:endCxn id="6" idx="0"/>
            </p:cNvCxnSpPr>
            <p:nvPr/>
          </p:nvCxnSpPr>
          <p:spPr bwMode="auto">
            <a:xfrm flipH="1">
              <a:off x="2428125" y="2268411"/>
              <a:ext cx="1051472" cy="458511"/>
            </a:xfrm>
            <a:prstGeom prst="straightConnector1">
              <a:avLst/>
            </a:prstGeom>
            <a:noFill/>
            <a:ln w="19050" cap="flat" cmpd="sng" algn="ctr">
              <a:solidFill>
                <a:schemeClr val="tx1"/>
              </a:solidFill>
              <a:prstDash val="solid"/>
              <a:round/>
              <a:headEnd type="none" w="med" len="med"/>
              <a:tailEnd type="triangle"/>
            </a:ln>
            <a:effectLst/>
          </p:spPr>
        </p:cxnSp>
        <p:cxnSp>
          <p:nvCxnSpPr>
            <p:cNvPr id="9" name="直接箭头连接符 8"/>
            <p:cNvCxnSpPr>
              <a:stCxn id="6" idx="2"/>
              <a:endCxn id="7" idx="0"/>
            </p:cNvCxnSpPr>
            <p:nvPr/>
          </p:nvCxnSpPr>
          <p:spPr bwMode="auto">
            <a:xfrm>
              <a:off x="2428125" y="3158922"/>
              <a:ext cx="1073885" cy="508969"/>
            </a:xfrm>
            <a:prstGeom prst="straightConnector1">
              <a:avLst/>
            </a:prstGeom>
            <a:noFill/>
            <a:ln w="19050" cap="flat" cmpd="sng" algn="ctr">
              <a:solidFill>
                <a:schemeClr val="tx1"/>
              </a:solidFill>
              <a:prstDash val="solid"/>
              <a:round/>
              <a:headEnd type="none" w="med" len="med"/>
              <a:tailEnd type="triangle"/>
            </a:ln>
            <a:effectLst/>
          </p:spPr>
        </p:cxnSp>
      </p:grpSp>
      <p:sp>
        <p:nvSpPr>
          <p:cNvPr id="13" name="圆角矩形 12"/>
          <p:cNvSpPr/>
          <p:nvPr/>
        </p:nvSpPr>
        <p:spPr>
          <a:xfrm>
            <a:off x="3698772" y="2497535"/>
            <a:ext cx="2635978" cy="539802"/>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public key authentication</a:t>
            </a:r>
          </a:p>
        </p:txBody>
      </p:sp>
      <p:cxnSp>
        <p:nvCxnSpPr>
          <p:cNvPr id="15" name="直接箭头连接符 14"/>
          <p:cNvCxnSpPr>
            <a:stCxn id="5" idx="2"/>
          </p:cNvCxnSpPr>
          <p:nvPr/>
        </p:nvCxnSpPr>
        <p:spPr bwMode="auto">
          <a:xfrm>
            <a:off x="3382522" y="1940003"/>
            <a:ext cx="1853599" cy="557532"/>
          </a:xfrm>
          <a:prstGeom prst="straightConnector1">
            <a:avLst/>
          </a:prstGeom>
          <a:noFill/>
          <a:ln w="19050" cap="flat" cmpd="sng" algn="ctr">
            <a:solidFill>
              <a:schemeClr val="tx1"/>
            </a:solidFill>
            <a:prstDash val="solid"/>
            <a:round/>
            <a:headEnd type="none" w="med" len="med"/>
            <a:tailEnd type="triangle"/>
          </a:ln>
          <a:effectLst/>
        </p:spPr>
      </p:cxnSp>
      <p:cxnSp>
        <p:nvCxnSpPr>
          <p:cNvPr id="19" name="直接箭头连接符 18"/>
          <p:cNvCxnSpPr>
            <a:endCxn id="7" idx="0"/>
          </p:cNvCxnSpPr>
          <p:nvPr/>
        </p:nvCxnSpPr>
        <p:spPr bwMode="auto">
          <a:xfrm flipH="1">
            <a:off x="3415344" y="3037337"/>
            <a:ext cx="1775039" cy="651374"/>
          </a:xfrm>
          <a:prstGeom prst="straightConnector1">
            <a:avLst/>
          </a:prstGeom>
          <a:noFill/>
          <a:ln w="19050" cap="flat" cmpd="sng" algn="ctr">
            <a:solidFill>
              <a:schemeClr val="tx1"/>
            </a:solidFill>
            <a:prstDash val="solid"/>
            <a:round/>
            <a:headEnd type="none" w="med" len="med"/>
            <a:tailEnd type="triangle"/>
          </a:ln>
          <a:effectLst/>
        </p:spPr>
      </p:cxnSp>
      <p:sp>
        <p:nvSpPr>
          <p:cNvPr id="21" name="圆角矩形 20"/>
          <p:cNvSpPr/>
          <p:nvPr/>
        </p:nvSpPr>
        <p:spPr>
          <a:xfrm>
            <a:off x="2097355" y="4594590"/>
            <a:ext cx="2635978" cy="539802"/>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Send related instructions</a:t>
            </a:r>
          </a:p>
        </p:txBody>
      </p:sp>
      <p:cxnSp>
        <p:nvCxnSpPr>
          <p:cNvPr id="22" name="直接箭头连接符 21"/>
          <p:cNvCxnSpPr>
            <a:stCxn id="7" idx="2"/>
            <a:endCxn id="21" idx="0"/>
          </p:cNvCxnSpPr>
          <p:nvPr/>
        </p:nvCxnSpPr>
        <p:spPr bwMode="auto">
          <a:xfrm flipH="1">
            <a:off x="3415344" y="4228513"/>
            <a:ext cx="2" cy="366077"/>
          </a:xfrm>
          <a:prstGeom prst="straightConnector1">
            <a:avLst/>
          </a:prstGeom>
          <a:noFill/>
          <a:ln w="19050" cap="flat" cmpd="sng" algn="ctr">
            <a:solidFill>
              <a:schemeClr val="tx1"/>
            </a:solidFill>
            <a:prstDash val="solid"/>
            <a:round/>
            <a:headEnd type="none" w="med" len="med"/>
            <a:tailEnd type="triangle"/>
          </a:ln>
          <a:effectLst/>
        </p:spPr>
      </p:cxnSp>
      <p:sp>
        <p:nvSpPr>
          <p:cNvPr id="25" name="圆角矩形 24"/>
          <p:cNvSpPr/>
          <p:nvPr/>
        </p:nvSpPr>
        <p:spPr>
          <a:xfrm>
            <a:off x="2097355" y="5532161"/>
            <a:ext cx="2635978" cy="539802"/>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Close the session channel</a:t>
            </a:r>
          </a:p>
        </p:txBody>
      </p:sp>
      <p:cxnSp>
        <p:nvCxnSpPr>
          <p:cNvPr id="26" name="直接箭头连接符 25"/>
          <p:cNvCxnSpPr/>
          <p:nvPr/>
        </p:nvCxnSpPr>
        <p:spPr bwMode="auto">
          <a:xfrm>
            <a:off x="3415344" y="5166084"/>
            <a:ext cx="0" cy="366077"/>
          </a:xfrm>
          <a:prstGeom prst="straightConnector1">
            <a:avLst/>
          </a:prstGeom>
          <a:noFill/>
          <a:ln w="19050" cap="flat" cmpd="sng" algn="ctr">
            <a:solidFill>
              <a:schemeClr val="tx1"/>
            </a:solidFill>
            <a:prstDash val="solid"/>
            <a:round/>
            <a:headEnd type="none" w="med" len="med"/>
            <a:tailEnd type="triangle"/>
          </a:ln>
          <a:effectLst/>
        </p:spPr>
      </p:cxnSp>
      <p:graphicFrame>
        <p:nvGraphicFramePr>
          <p:cNvPr id="16" name="表格 15"/>
          <p:cNvGraphicFramePr>
            <a:graphicFrameLocks noGrp="1"/>
          </p:cNvGraphicFramePr>
          <p:nvPr/>
        </p:nvGraphicFramePr>
        <p:xfrm>
          <a:off x="5845310" y="1408135"/>
          <a:ext cx="4410194" cy="624840"/>
        </p:xfrm>
        <a:graphic>
          <a:graphicData uri="http://schemas.openxmlformats.org/drawingml/2006/table">
            <a:tbl>
              <a:tblPr firstRow="1" bandRow="1">
                <a:tableStyleId>{72833802-FEF1-4C79-8D5D-14CF1EAF98D9}</a:tableStyleId>
              </a:tblPr>
              <a:tblGrid>
                <a:gridCol w="4410194">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500" b="0" dirty="0">
                          <a:solidFill>
                            <a:schemeClr val="bg1"/>
                          </a:solidFill>
                          <a:latin typeface="Huawei Sans" panose="020C0503030203020204" pitchFamily="34" charset="0"/>
                          <a:ea typeface="+mn-ea"/>
                          <a:cs typeface="+mn-cs"/>
                        </a:rPr>
                        <a:t>Transport class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err="1">
                          <a:latin typeface="Huawei Sans" panose="020C0503030203020204" pitchFamily="34" charset="0"/>
                        </a:rPr>
                        <a:t>tran</a:t>
                      </a:r>
                      <a:r>
                        <a:rPr lang="en-US" sz="1400" dirty="0">
                          <a:latin typeface="Huawei Sans" panose="020C0503030203020204" pitchFamily="34" charset="0"/>
                        </a:rPr>
                        <a:t> = </a:t>
                      </a:r>
                      <a:r>
                        <a:rPr lang="en-US" sz="1400" dirty="0" err="1">
                          <a:latin typeface="Huawei Sans" panose="020C0503030203020204" pitchFamily="34" charset="0"/>
                        </a:rPr>
                        <a:t>paramiko.Transport</a:t>
                      </a:r>
                      <a:r>
                        <a:rPr lang="en-US" sz="1400" dirty="0">
                          <a:latin typeface="Huawei Sans" panose="020C0503030203020204" pitchFamily="34" charset="0"/>
                        </a:rPr>
                        <a:t>(('192.168.56.100', 22)) </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graphicFrame>
        <p:nvGraphicFramePr>
          <p:cNvPr id="23" name="表格 22"/>
          <p:cNvGraphicFramePr>
            <a:graphicFrameLocks noGrp="1"/>
          </p:cNvGraphicFramePr>
          <p:nvPr/>
        </p:nvGraphicFramePr>
        <p:xfrm>
          <a:off x="7208847" y="2402159"/>
          <a:ext cx="3599741" cy="838200"/>
        </p:xfrm>
        <a:graphic>
          <a:graphicData uri="http://schemas.openxmlformats.org/drawingml/2006/table">
            <a:tbl>
              <a:tblPr firstRow="1" bandRow="1">
                <a:tableStyleId>{72833802-FEF1-4C79-8D5D-14CF1EAF98D9}</a:tableStyleId>
              </a:tblPr>
              <a:tblGrid>
                <a:gridCol w="3599741">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500" b="0" dirty="0">
                          <a:solidFill>
                            <a:schemeClr val="bg1"/>
                          </a:solidFill>
                          <a:latin typeface="Huawei Sans" panose="020C0503030203020204" pitchFamily="34" charset="0"/>
                          <a:ea typeface="+mn-ea"/>
                          <a:cs typeface="+mn-cs"/>
                        </a:rPr>
                        <a:t>Key handling class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a:latin typeface="Huawei Sans" panose="020C0503030203020204" pitchFamily="34" charset="0"/>
                        </a:rPr>
                        <a:t>key=</a:t>
                      </a:r>
                      <a:r>
                        <a:rPr lang="en-US" sz="1400" dirty="0" err="1">
                          <a:latin typeface="Huawei Sans" panose="020C0503030203020204" pitchFamily="34" charset="0"/>
                        </a:rPr>
                        <a:t>paramiko.RSAKey.from_private_key_file</a:t>
                      </a:r>
                      <a:r>
                        <a:rPr lang="en-US" sz="1400" dirty="0">
                          <a:latin typeface="Huawei Sans" panose="020C0503030203020204" pitchFamily="34" charset="0"/>
                        </a:rPr>
                        <a:t>(</a:t>
                      </a:r>
                      <a:r>
                        <a:rPr lang="en-US" sz="1400" dirty="0" err="1">
                          <a:latin typeface="Huawei Sans" panose="020C0503030203020204" pitchFamily="34" charset="0"/>
                        </a:rPr>
                        <a:t>r'C</a:t>
                      </a:r>
                      <a:r>
                        <a:rPr lang="en-US" sz="1400" dirty="0">
                          <a:latin typeface="Huawei Sans" panose="020C0503030203020204" pitchFamily="34" charset="0"/>
                        </a:rPr>
                        <a:t>:\Users\</a:t>
                      </a:r>
                      <a:r>
                        <a:rPr lang="en-US" sz="1400" dirty="0" err="1">
                          <a:latin typeface="Huawei Sans" panose="020C0503030203020204" pitchFamily="34" charset="0"/>
                        </a:rPr>
                        <a:t>exampleuser</a:t>
                      </a:r>
                      <a:r>
                        <a:rPr lang="en-US" sz="1400" dirty="0">
                          <a:latin typeface="Huawei Sans" panose="020C0503030203020204" pitchFamily="34" charset="0"/>
                        </a:rPr>
                        <a:t>\.</a:t>
                      </a:r>
                      <a:r>
                        <a:rPr lang="en-US" sz="1400" dirty="0" err="1">
                          <a:latin typeface="Huawei Sans" panose="020C0503030203020204" pitchFamily="34" charset="0"/>
                        </a:rPr>
                        <a:t>ssh</a:t>
                      </a:r>
                      <a:r>
                        <a:rPr lang="en-US" sz="1400" dirty="0">
                          <a:latin typeface="Huawei Sans" panose="020C0503030203020204" pitchFamily="34" charset="0"/>
                        </a:rPr>
                        <a:t>\</a:t>
                      </a:r>
                      <a:r>
                        <a:rPr lang="en-US" sz="1400" dirty="0" err="1">
                          <a:latin typeface="Huawei Sans" panose="020C0503030203020204" pitchFamily="34" charset="0"/>
                        </a:rPr>
                        <a:t>id_rsa</a:t>
                      </a:r>
                      <a:r>
                        <a:rPr lang="en-US" sz="1400" dirty="0">
                          <a:latin typeface="Huawei Sans" panose="020C0503030203020204" pitchFamily="34" charset="0"/>
                        </a:rPr>
                        <a:t>')</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24" name="Right Arrow 157">
            <a:extLst>
              <a:ext uri="{FF2B5EF4-FFF2-40B4-BE49-F238E27FC236}">
                <a16:creationId xmlns="" xmlns:a16="http://schemas.microsoft.com/office/drawing/2014/main" id="{684E91EA-140B-45B9-BF7F-1CCCF5A4DAFF}"/>
              </a:ext>
            </a:extLst>
          </p:cNvPr>
          <p:cNvSpPr/>
          <p:nvPr/>
        </p:nvSpPr>
        <p:spPr>
          <a:xfrm rot="10800000">
            <a:off x="6439409" y="2542299"/>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7">
            <a:extLst>
              <a:ext uri="{FF2B5EF4-FFF2-40B4-BE49-F238E27FC236}">
                <a16:creationId xmlns="" xmlns:a16="http://schemas.microsoft.com/office/drawing/2014/main" id="{684E91EA-140B-45B9-BF7F-1CCCF5A4DAFF}"/>
              </a:ext>
            </a:extLst>
          </p:cNvPr>
          <p:cNvSpPr/>
          <p:nvPr/>
        </p:nvSpPr>
        <p:spPr>
          <a:xfrm rot="10800000">
            <a:off x="5064787" y="1490021"/>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8" name="表格 27"/>
          <p:cNvGraphicFramePr>
            <a:graphicFrameLocks noGrp="1"/>
          </p:cNvGraphicFramePr>
          <p:nvPr/>
        </p:nvGraphicFramePr>
        <p:xfrm>
          <a:off x="5845310" y="3537457"/>
          <a:ext cx="4410194" cy="624840"/>
        </p:xfrm>
        <a:graphic>
          <a:graphicData uri="http://schemas.openxmlformats.org/drawingml/2006/table">
            <a:tbl>
              <a:tblPr firstRow="1" bandRow="1">
                <a:tableStyleId>{72833802-FEF1-4C79-8D5D-14CF1EAF98D9}</a:tableStyleId>
              </a:tblPr>
              <a:tblGrid>
                <a:gridCol w="4410194">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500" b="0" dirty="0">
                          <a:solidFill>
                            <a:schemeClr val="bg1"/>
                          </a:solidFill>
                          <a:latin typeface="Huawei Sans" panose="020C0503030203020204" pitchFamily="34" charset="0"/>
                          <a:ea typeface="+mn-ea"/>
                          <a:cs typeface="+mn-cs"/>
                        </a:rPr>
                        <a:t>Transport class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err="1">
                          <a:latin typeface="Huawei Sans" panose="020C0503030203020204" pitchFamily="34" charset="0"/>
                        </a:rPr>
                        <a:t>tran.connect</a:t>
                      </a:r>
                      <a:r>
                        <a:rPr lang="en-US" sz="1400" dirty="0">
                          <a:latin typeface="Huawei Sans" panose="020C0503030203020204" pitchFamily="34" charset="0"/>
                        </a:rPr>
                        <a:t>(username=‘client’, </a:t>
                      </a:r>
                      <a:r>
                        <a:rPr lang="en-US" sz="1400" dirty="0" err="1">
                          <a:latin typeface="Huawei Sans" panose="020C0503030203020204" pitchFamily="34" charset="0"/>
                        </a:rPr>
                        <a:t>pkey</a:t>
                      </a:r>
                      <a:r>
                        <a:rPr lang="en-US" sz="1400" dirty="0">
                          <a:latin typeface="Huawei Sans" panose="020C0503030203020204" pitchFamily="34" charset="0"/>
                        </a:rPr>
                        <a:t>=key)</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29" name="Right Arrow 157">
            <a:extLst>
              <a:ext uri="{FF2B5EF4-FFF2-40B4-BE49-F238E27FC236}">
                <a16:creationId xmlns="" xmlns:a16="http://schemas.microsoft.com/office/drawing/2014/main" id="{684E91EA-140B-45B9-BF7F-1CCCF5A4DAFF}"/>
              </a:ext>
            </a:extLst>
          </p:cNvPr>
          <p:cNvSpPr/>
          <p:nvPr/>
        </p:nvSpPr>
        <p:spPr>
          <a:xfrm rot="10800000">
            <a:off x="5064787" y="3759371"/>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0" name="表格 29"/>
          <p:cNvGraphicFramePr>
            <a:graphicFrameLocks noGrp="1"/>
          </p:cNvGraphicFramePr>
          <p:nvPr/>
        </p:nvGraphicFramePr>
        <p:xfrm>
          <a:off x="5845310" y="4364019"/>
          <a:ext cx="4410194" cy="929640"/>
        </p:xfrm>
        <a:graphic>
          <a:graphicData uri="http://schemas.openxmlformats.org/drawingml/2006/table">
            <a:tbl>
              <a:tblPr firstRow="1" bandRow="1">
                <a:tableStyleId>{72833802-FEF1-4C79-8D5D-14CF1EAF98D9}</a:tableStyleId>
              </a:tblPr>
              <a:tblGrid>
                <a:gridCol w="4410194">
                  <a:extLst>
                    <a:ext uri="{9D8B030D-6E8A-4147-A177-3AD203B41FA5}">
                      <a16:colId xmlns="" xmlns:a16="http://schemas.microsoft.com/office/drawing/2014/main" val="20000"/>
                    </a:ext>
                  </a:extLst>
                </a:gridCol>
              </a:tblGrid>
              <a:tr h="120706">
                <a:tc>
                  <a:txBody>
                    <a:bodyPr/>
                    <a:lstStyle/>
                    <a:p>
                      <a:pPr marL="0" algn="ctr" defTabSz="914034" rtl="0" eaLnBrk="1" fontAlgn="ctr" latinLnBrk="0" hangingPunct="1"/>
                      <a:r>
                        <a:rPr lang="en-US" sz="1500" b="0" dirty="0" err="1">
                          <a:solidFill>
                            <a:schemeClr val="bg1"/>
                          </a:solidFill>
                          <a:latin typeface="Huawei Sans" panose="020C0503030203020204" pitchFamily="34" charset="0"/>
                          <a:ea typeface="+mn-ea"/>
                          <a:cs typeface="+mn-cs"/>
                        </a:rPr>
                        <a:t>SFTPClient</a:t>
                      </a:r>
                      <a:r>
                        <a:rPr lang="en-US" sz="1500" b="0" dirty="0">
                          <a:solidFill>
                            <a:schemeClr val="bg1"/>
                          </a:solidFill>
                          <a:latin typeface="Huawei Sans" panose="020C0503030203020204" pitchFamily="34" charset="0"/>
                          <a:ea typeface="+mn-ea"/>
                          <a:cs typeface="+mn-cs"/>
                        </a:rPr>
                        <a:t> class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latin typeface="Huawei Sans" panose="020C0503030203020204" pitchFamily="34" charset="0"/>
                        </a:rPr>
                        <a:t>sftp</a:t>
                      </a:r>
                      <a:r>
                        <a:rPr lang="en-US" sz="1400" dirty="0">
                          <a:latin typeface="Huawei Sans" panose="020C0503030203020204" pitchFamily="34" charset="0"/>
                        </a:rPr>
                        <a:t> = </a:t>
                      </a:r>
                      <a:r>
                        <a:rPr lang="en-US" sz="1400" dirty="0" err="1">
                          <a:latin typeface="Huawei Sans" panose="020C0503030203020204" pitchFamily="34" charset="0"/>
                        </a:rPr>
                        <a:t>paramiko.SFTPClient.from_transport</a:t>
                      </a:r>
                      <a:r>
                        <a:rPr lang="en-US" sz="1400" dirty="0">
                          <a:latin typeface="Huawei Sans" panose="020C0503030203020204" pitchFamily="34" charset="0"/>
                        </a:rPr>
                        <a:t>(</a:t>
                      </a:r>
                      <a:r>
                        <a:rPr lang="en-US" sz="1400" dirty="0" err="1">
                          <a:latin typeface="Huawei Sans" panose="020C0503030203020204" pitchFamily="34" charset="0"/>
                        </a:rPr>
                        <a:t>tran</a:t>
                      </a:r>
                      <a:r>
                        <a:rPr lang="en-US" sz="1400" dirty="0">
                          <a:latin typeface="Huawei Sans" panose="020C0503030203020204" pitchFamily="34" charset="0"/>
                        </a:rPr>
                        <a:t>)</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62147">
                <a:tc>
                  <a:txBody>
                    <a:bodyPr/>
                    <a:lstStyle/>
                    <a:p>
                      <a:pPr fontAlgn="ctr"/>
                      <a:r>
                        <a:rPr lang="en-US" sz="1400" dirty="0" err="1">
                          <a:latin typeface="Huawei Sans" panose="020C0503030203020204" pitchFamily="34" charset="0"/>
                        </a:rPr>
                        <a:t>sftp.get</a:t>
                      </a:r>
                      <a:r>
                        <a:rPr lang="en-US" sz="1400" dirty="0">
                          <a:latin typeface="Huawei Sans" panose="020C0503030203020204" pitchFamily="34" charset="0"/>
                        </a:rPr>
                        <a:t>(</a:t>
                      </a:r>
                      <a:r>
                        <a:rPr lang="en-US" sz="1400" dirty="0" err="1">
                          <a:latin typeface="Huawei Sans" panose="020C0503030203020204" pitchFamily="34" charset="0"/>
                        </a:rPr>
                        <a:t>remote_path</a:t>
                      </a:r>
                      <a:r>
                        <a:rPr lang="en-US" sz="1400" dirty="0">
                          <a:latin typeface="Huawei Sans" panose="020C0503030203020204" pitchFamily="34" charset="0"/>
                        </a:rPr>
                        <a:t>, </a:t>
                      </a:r>
                      <a:r>
                        <a:rPr lang="en-US" sz="1400" dirty="0" err="1">
                          <a:latin typeface="Huawei Sans" panose="020C0503030203020204" pitchFamily="34" charset="0"/>
                        </a:rPr>
                        <a:t>local_path</a:t>
                      </a:r>
                      <a:r>
                        <a:rPr lang="en-US" sz="1400" dirty="0">
                          <a:latin typeface="Huawei Sans" panose="020C0503030203020204" pitchFamily="34" charset="0"/>
                        </a:rPr>
                        <a:t>)</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31" name="Right Arrow 157">
            <a:extLst>
              <a:ext uri="{FF2B5EF4-FFF2-40B4-BE49-F238E27FC236}">
                <a16:creationId xmlns="" xmlns:a16="http://schemas.microsoft.com/office/drawing/2014/main" id="{684E91EA-140B-45B9-BF7F-1CCCF5A4DAFF}"/>
              </a:ext>
            </a:extLst>
          </p:cNvPr>
          <p:cNvSpPr/>
          <p:nvPr/>
        </p:nvSpPr>
        <p:spPr>
          <a:xfrm rot="10800000">
            <a:off x="5064787" y="4595374"/>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2" name="表格 31"/>
          <p:cNvGraphicFramePr>
            <a:graphicFrameLocks noGrp="1"/>
          </p:cNvGraphicFramePr>
          <p:nvPr/>
        </p:nvGraphicFramePr>
        <p:xfrm>
          <a:off x="5845310" y="5532161"/>
          <a:ext cx="4410194" cy="624840"/>
        </p:xfrm>
        <a:graphic>
          <a:graphicData uri="http://schemas.openxmlformats.org/drawingml/2006/table">
            <a:tbl>
              <a:tblPr firstRow="1" bandRow="1">
                <a:tableStyleId>{72833802-FEF1-4C79-8D5D-14CF1EAF98D9}</a:tableStyleId>
              </a:tblPr>
              <a:tblGrid>
                <a:gridCol w="4410194">
                  <a:extLst>
                    <a:ext uri="{9D8B030D-6E8A-4147-A177-3AD203B41FA5}">
                      <a16:colId xmlns="" xmlns:a16="http://schemas.microsoft.com/office/drawing/2014/main" val="20000"/>
                    </a:ext>
                  </a:extLst>
                </a:gridCol>
              </a:tblGrid>
              <a:tr h="251443">
                <a:tc>
                  <a:txBody>
                    <a:bodyPr/>
                    <a:lstStyle/>
                    <a:p>
                      <a:pPr marL="0" algn="ctr" defTabSz="914034" rtl="0" eaLnBrk="1" fontAlgn="ctr" latinLnBrk="0" hangingPunct="1"/>
                      <a:r>
                        <a:rPr lang="en-US" sz="1500" b="0" dirty="0">
                          <a:solidFill>
                            <a:schemeClr val="bg1"/>
                          </a:solidFill>
                          <a:latin typeface="Huawei Sans" panose="020C0503030203020204" pitchFamily="34" charset="0"/>
                          <a:ea typeface="+mn-ea"/>
                          <a:cs typeface="+mn-cs"/>
                        </a:rPr>
                        <a:t>Transport class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fontAlgn="ctr"/>
                      <a:r>
                        <a:rPr lang="en-US" sz="1400" dirty="0" err="1">
                          <a:latin typeface="Huawei Sans" panose="020C0503030203020204" pitchFamily="34" charset="0"/>
                        </a:rPr>
                        <a:t>tran.close</a:t>
                      </a:r>
                      <a:r>
                        <a:rPr lang="en-US" sz="1400" dirty="0">
                          <a:latin typeface="Huawei Sans" panose="020C0503030203020204" pitchFamily="34" charset="0"/>
                        </a:rPr>
                        <a:t>()</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33" name="Right Arrow 157">
            <a:extLst>
              <a:ext uri="{FF2B5EF4-FFF2-40B4-BE49-F238E27FC236}">
                <a16:creationId xmlns="" xmlns:a16="http://schemas.microsoft.com/office/drawing/2014/main" id="{684E91EA-140B-45B9-BF7F-1CCCF5A4DAFF}"/>
              </a:ext>
            </a:extLst>
          </p:cNvPr>
          <p:cNvSpPr/>
          <p:nvPr/>
        </p:nvSpPr>
        <p:spPr>
          <a:xfrm rot="10800000">
            <a:off x="5067470" y="5653257"/>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532565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38313" y="1233487"/>
            <a:ext cx="11307600" cy="4680000"/>
          </a:xfrm>
        </p:spPr>
        <p:txBody>
          <a:bodyPr/>
          <a:lstStyle/>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buFont typeface="微软雅黑" panose="020B0503020204020204" pitchFamily="34" charset="-122"/>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Transport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 Handling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SFTPClient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SSHClient Class and Its Methods</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a:endParaRPr lang="en-US" altLang="zh-CN">
              <a:sym typeface="Huawei Sans" panose="020C0503030203020204" pitchFamily="34" charset="0"/>
            </a:endParaRPr>
          </a:p>
          <a:p>
            <a:endParaRPr lang="en-US" altLang="zh-CN">
              <a:sym typeface="Huawei Sans" panose="020C0503030203020204" pitchFamily="34" charset="0"/>
            </a:endParaRPr>
          </a:p>
          <a:p>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30581069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Transport Class and Its Methods</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48290"/>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Transport class: An SSH transport connects to a stream (usually a socket) to negotiate and encrypt sessions and perform authentication. Channels can then be created based on the encrypted sessions. Multiple channels can be multiplexed in a single session connection (in fact, this is often the case, such as port forwarding).</a:t>
            </a:r>
          </a:p>
          <a:p>
            <a:pPr fontAlgn="ctr"/>
            <a:r>
              <a:rPr lang="en-US" sz="1800" dirty="0">
                <a:latin typeface="Huawei Sans" panose="020C0503030203020204" pitchFamily="34" charset="0"/>
              </a:rPr>
              <a:t>The following is an example of the method:</a:t>
            </a: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3423950"/>
            <a:ext cx="8646045" cy="584775"/>
          </a:xfrm>
          <a:prstGeom prst="rect">
            <a:avLst/>
          </a:prstGeom>
          <a:solidFill>
            <a:srgbClr val="F4FBFE"/>
          </a:solidFill>
          <a:ln>
            <a:solidFill>
              <a:srgbClr val="99DFF9"/>
            </a:solidFill>
          </a:ln>
        </p:spPr>
        <p:txBody>
          <a:bodyPr wrap="square" rtlCol="0">
            <a:spAutoFit/>
          </a:bodyPr>
          <a:lstStyle/>
          <a:p>
            <a:pPr fontAlgn="ctr"/>
            <a:r>
              <a:rPr lang="en-US" sz="1600" dirty="0" err="1">
                <a:latin typeface="Huawei Sans" panose="020C0503030203020204" pitchFamily="34" charset="0"/>
              </a:rPr>
              <a:t>tran</a:t>
            </a:r>
            <a:r>
              <a:rPr lang="en-US" sz="1600" dirty="0">
                <a:latin typeface="Huawei Sans" panose="020C0503030203020204" pitchFamily="34" charset="0"/>
              </a:rPr>
              <a:t> = </a:t>
            </a:r>
            <a:r>
              <a:rPr lang="en-US" sz="1600" dirty="0" err="1">
                <a:latin typeface="Huawei Sans" panose="020C0503030203020204" pitchFamily="34" charset="0"/>
              </a:rPr>
              <a:t>paramiko.Transport</a:t>
            </a:r>
            <a:r>
              <a:rPr lang="en-US" sz="1600" dirty="0">
                <a:latin typeface="Huawei Sans" panose="020C0503030203020204" pitchFamily="34" charset="0"/>
              </a:rPr>
              <a:t>(('192.168.56.100', 22)) </a:t>
            </a:r>
          </a:p>
          <a:p>
            <a:pPr fontAlgn="ctr"/>
            <a:r>
              <a:rPr lang="en-US" sz="1600" dirty="0" err="1">
                <a:latin typeface="Huawei Sans" panose="020C0503030203020204" pitchFamily="34" charset="0"/>
              </a:rPr>
              <a:t>tran.connect</a:t>
            </a:r>
            <a:r>
              <a:rPr lang="en-US" sz="1600" dirty="0">
                <a:latin typeface="Huawei Sans" panose="020C0503030203020204" pitchFamily="34" charset="0"/>
              </a:rPr>
              <a:t>(username=‘client’, password=‘test’)      </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4199770"/>
          <a:ext cx="10906125" cy="1672762"/>
        </p:xfrm>
        <a:graphic>
          <a:graphicData uri="http://schemas.openxmlformats.org/drawingml/2006/table">
            <a:tbl>
              <a:tblPr/>
              <a:tblGrid>
                <a:gridCol w="4701606">
                  <a:extLst>
                    <a:ext uri="{9D8B030D-6E8A-4147-A177-3AD203B41FA5}">
                      <a16:colId xmlns="" xmlns:a16="http://schemas.microsoft.com/office/drawing/2014/main" val="20000"/>
                    </a:ext>
                  </a:extLst>
                </a:gridCol>
                <a:gridCol w="6204519">
                  <a:extLst>
                    <a:ext uri="{9D8B030D-6E8A-4147-A177-3AD203B41FA5}">
                      <a16:colId xmlns="" xmlns:a16="http://schemas.microsoft.com/office/drawing/2014/main" val="20001"/>
                    </a:ext>
                  </a:extLst>
                </a:gridCol>
              </a:tblGrid>
              <a:tr h="397350">
                <a:tc>
                  <a:txBody>
                    <a:bodyPr/>
                    <a:lstStyle/>
                    <a:p>
                      <a:pPr algn="ctr" fontAlgn="ctr"/>
                      <a:r>
                        <a:rPr lang="en-US" sz="1600" b="1" dirty="0">
                          <a:solidFill>
                            <a:schemeClr val="bg1"/>
                          </a:solidFill>
                          <a:latin typeface="Huawei Sans" panose="020C0503030203020204" pitchFamily="34" charset="0"/>
                          <a:ea typeface="+mn-ea"/>
                        </a:rPr>
                        <a:t>Common Method</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Function</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Transport(sock)</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ea typeface="+mn-ea"/>
                          <a:cs typeface="+mn-cs"/>
                        </a:rPr>
                        <a:t>Creates a Transport object and instantiates the SSH session channel.</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388346">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connect(username=“,password=</a:t>
                      </a:r>
                      <a:r>
                        <a:rPr lang="en-US" sz="1400" dirty="0" err="1">
                          <a:solidFill>
                            <a:schemeClr val="tx1"/>
                          </a:solidFill>
                          <a:latin typeface="Huawei Sans" panose="020C0503030203020204" pitchFamily="34" charset="0"/>
                          <a:ea typeface="+mn-ea"/>
                          <a:cs typeface="+mn-cs"/>
                        </a:rPr>
                        <a:t>None,pkey</a:t>
                      </a:r>
                      <a:r>
                        <a:rPr lang="en-US" sz="1400" dirty="0">
                          <a:solidFill>
                            <a:schemeClr val="tx1"/>
                          </a:solidFill>
                          <a:latin typeface="Huawei Sans" panose="020C0503030203020204" pitchFamily="34" charset="0"/>
                          <a:ea typeface="+mn-ea"/>
                          <a:cs typeface="+mn-cs"/>
                        </a:rPr>
                        <a:t>=None)</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Establishes an SSH session connection and uses a password or private key for identity authentication.</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388346">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close()</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Closes the session.</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5035358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38313" y="1233487"/>
            <a:ext cx="11307600" cy="4680000"/>
          </a:xfrm>
        </p:spPr>
        <p:txBody>
          <a:bodyPr/>
          <a:lstStyle/>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Transport Class and Its Methods</a:t>
            </a:r>
          </a:p>
          <a:p>
            <a:pPr lvl="1" fontAlgn="auto">
              <a:buFont typeface="微软雅黑" panose="020B0503020204020204" pitchFamily="34" charset="-122"/>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Key Handling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SFTPClient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SSHClient Class and Its Methods</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a:endParaRPr lang="en-US" altLang="zh-CN">
              <a:sym typeface="Huawei Sans" panose="020C0503030203020204" pitchFamily="34" charset="0"/>
            </a:endParaRPr>
          </a:p>
          <a:p>
            <a:endParaRPr lang="en-US" altLang="zh-CN">
              <a:sym typeface="Huawei Sans" panose="020C0503030203020204" pitchFamily="34" charset="0"/>
            </a:endParaRPr>
          </a:p>
          <a:p>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10472475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Key Handling Class and Its Methods</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04428"/>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The key handling class is used to create instances of the corresponding key type, for example, RSA keys and DSS (DSA) keys. This class provides methods for reading and writing keys.</a:t>
            </a:r>
          </a:p>
          <a:p>
            <a:pPr fontAlgn="ct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700179"/>
            <a:ext cx="8646045" cy="338554"/>
          </a:xfrm>
          <a:prstGeom prst="rect">
            <a:avLst/>
          </a:prstGeom>
          <a:solidFill>
            <a:srgbClr val="F4FBFE"/>
          </a:solidFill>
          <a:ln>
            <a:solidFill>
              <a:srgbClr val="99DFF9"/>
            </a:solidFill>
          </a:ln>
        </p:spPr>
        <p:txBody>
          <a:bodyPr wrap="square" rtlCol="0">
            <a:spAutoFit/>
          </a:bodyPr>
          <a:lstStyle/>
          <a:p>
            <a:pPr fontAlgn="ctr"/>
            <a:r>
              <a:rPr lang="en-US" sz="1600" dirty="0">
                <a:latin typeface="Huawei Sans" panose="020C0503030203020204" pitchFamily="34" charset="0"/>
              </a:rPr>
              <a:t>key=</a:t>
            </a:r>
            <a:r>
              <a:rPr lang="en-US" sz="1600" dirty="0" err="1">
                <a:latin typeface="Huawei Sans" panose="020C0503030203020204" pitchFamily="34" charset="0"/>
              </a:rPr>
              <a:t>paramiko.RSAKey.from_private_key_file</a:t>
            </a:r>
            <a:r>
              <a:rPr lang="en-US" sz="1600" dirty="0">
                <a:latin typeface="Huawei Sans" panose="020C0503030203020204" pitchFamily="34" charset="0"/>
              </a:rPr>
              <a:t>(</a:t>
            </a:r>
            <a:r>
              <a:rPr lang="en-US" sz="1600" dirty="0" err="1">
                <a:latin typeface="Huawei Sans" panose="020C0503030203020204" pitchFamily="34" charset="0"/>
              </a:rPr>
              <a:t>r'C</a:t>
            </a:r>
            <a:r>
              <a:rPr lang="en-US" sz="1600" dirty="0">
                <a:latin typeface="Huawei Sans" panose="020C0503030203020204" pitchFamily="34" charset="0"/>
              </a:rPr>
              <a:t>:\Users\</a:t>
            </a:r>
            <a:r>
              <a:rPr lang="en-US" sz="1600" dirty="0" err="1">
                <a:latin typeface="Huawei Sans" panose="020C0503030203020204" pitchFamily="34" charset="0"/>
              </a:rPr>
              <a:t>exampleuser</a:t>
            </a:r>
            <a:r>
              <a:rPr lang="en-US" sz="1600" dirty="0">
                <a:latin typeface="Huawei Sans" panose="020C0503030203020204" pitchFamily="34" charset="0"/>
              </a:rPr>
              <a:t>\.</a:t>
            </a:r>
            <a:r>
              <a:rPr lang="en-US" sz="1600" dirty="0" err="1">
                <a:latin typeface="Huawei Sans" panose="020C0503030203020204" pitchFamily="34" charset="0"/>
              </a:rPr>
              <a:t>ssh</a:t>
            </a:r>
            <a:r>
              <a:rPr lang="en-US" sz="1600" dirty="0">
                <a:latin typeface="Huawei Sans" panose="020C0503030203020204" pitchFamily="34" charset="0"/>
              </a:rPr>
              <a:t>\</a:t>
            </a:r>
            <a:r>
              <a:rPr lang="en-US" sz="1600" dirty="0" err="1">
                <a:latin typeface="Huawei Sans" panose="020C0503030203020204" pitchFamily="34" charset="0"/>
              </a:rPr>
              <a:t>id_rsa</a:t>
            </a:r>
            <a:r>
              <a:rPr lang="en-US" sz="1600" dirty="0">
                <a:latin typeface="Huawei Sans" panose="020C0503030203020204" pitchFamily="34" charset="0"/>
              </a:rPr>
              <a:t>')</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3617841"/>
          <a:ext cx="9715500" cy="1174042"/>
        </p:xfrm>
        <a:graphic>
          <a:graphicData uri="http://schemas.openxmlformats.org/drawingml/2006/table">
            <a:tbl>
              <a:tblPr/>
              <a:tblGrid>
                <a:gridCol w="3874014">
                  <a:extLst>
                    <a:ext uri="{9D8B030D-6E8A-4147-A177-3AD203B41FA5}">
                      <a16:colId xmlns="" xmlns:a16="http://schemas.microsoft.com/office/drawing/2014/main" val="20000"/>
                    </a:ext>
                  </a:extLst>
                </a:gridCol>
                <a:gridCol w="5841486">
                  <a:extLst>
                    <a:ext uri="{9D8B030D-6E8A-4147-A177-3AD203B41FA5}">
                      <a16:colId xmlns="" xmlns:a16="http://schemas.microsoft.com/office/drawing/2014/main" val="20001"/>
                    </a:ext>
                  </a:extLst>
                </a:gridCol>
              </a:tblGrid>
              <a:tr h="397350">
                <a:tc>
                  <a:txBody>
                    <a:bodyPr/>
                    <a:lstStyle/>
                    <a:p>
                      <a:pPr algn="ctr" fontAlgn="ctr"/>
                      <a:r>
                        <a:rPr lang="en-US" sz="1600" b="1" dirty="0">
                          <a:solidFill>
                            <a:schemeClr val="bg1"/>
                          </a:solidFill>
                          <a:latin typeface="Huawei Sans" panose="020C0503030203020204" pitchFamily="34" charset="0"/>
                          <a:ea typeface="+mn-ea"/>
                        </a:rPr>
                        <a:t>Common Method</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Function</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RSAKey.from_private_key_file</a:t>
                      </a:r>
                      <a:r>
                        <a:rPr lang="en-US" sz="1400" dirty="0">
                          <a:solidFill>
                            <a:schemeClr val="tx1"/>
                          </a:solidFill>
                          <a:latin typeface="Huawei Sans" panose="020C0503030203020204" pitchFamily="34" charset="0"/>
                          <a:ea typeface="+mn-ea"/>
                          <a:cs typeface="+mn-cs"/>
                        </a:rPr>
                        <a:t>(filename)</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ea typeface="+mn-ea"/>
                          <a:cs typeface="+mn-cs"/>
                        </a:rPr>
                        <a:t>Reads the RSA private key from a file to create a key object.</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388346">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DSSKey.from_private_key_file</a:t>
                      </a:r>
                      <a:r>
                        <a:rPr lang="en-US" sz="1400" dirty="0">
                          <a:solidFill>
                            <a:schemeClr val="tx1"/>
                          </a:solidFill>
                          <a:latin typeface="Huawei Sans" panose="020C0503030203020204" pitchFamily="34" charset="0"/>
                          <a:ea typeface="+mn-ea"/>
                          <a:cs typeface="+mn-cs"/>
                        </a:rPr>
                        <a:t>(filename)</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ea typeface="+mn-ea"/>
                          <a:cs typeface="+mn-cs"/>
                        </a:rPr>
                        <a:t>Reads the DSS private key from a file to create a key object.</a:t>
                      </a:r>
                    </a:p>
                  </a:txBody>
                  <a:tcPr marL="18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3503546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38313" y="1233487"/>
            <a:ext cx="11307600" cy="4680000"/>
          </a:xfrm>
        </p:spPr>
        <p:txBody>
          <a:bodyPr/>
          <a:lstStyle/>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Transport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 Handling Class and Its Methods</a:t>
            </a:r>
          </a:p>
          <a:p>
            <a:pPr lvl="1" fontAlgn="auto">
              <a:buFont typeface="微软雅黑" panose="020B0503020204020204" pitchFamily="34" charset="-122"/>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SFTPClient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SSHClient Class and Its Methods</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a:endParaRPr lang="en-US" altLang="zh-CN">
              <a:sym typeface="Huawei Sans" panose="020C0503030203020204" pitchFamily="34" charset="0"/>
            </a:endParaRPr>
          </a:p>
          <a:p>
            <a:endParaRPr lang="en-US" altLang="zh-CN">
              <a:sym typeface="Huawei Sans" panose="020C0503030203020204" pitchFamily="34" charset="0"/>
            </a:endParaRPr>
          </a:p>
          <a:p>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31257088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t>To achieve efficient O&amp;M and enhance agility amid increasingly complex service requirements and network architecture, network automation is gaining momentum and ever evolving. Currently, Secure Shell (SSH) is the most common method used by engineers to log in to devices for remote management. As such, engineers are expected to learn about and use an automation tool to implement SSH remote login, simulate man-machine interaction with O&amp;M personnel, and automatically transfer files.</a:t>
            </a:r>
          </a:p>
          <a:p>
            <a:r>
              <a:rPr lang="en-US"/>
              <a:t>In this course, we will use the Python Paramiko module to write automation scripts to implement SSH-based preliminary network automation.</a:t>
            </a:r>
            <a:endParaRPr lang="en-US" dirty="0"/>
          </a:p>
        </p:txBody>
      </p:sp>
    </p:spTree>
    <p:extLst>
      <p:ext uri="{BB962C8B-B14F-4D97-AF65-F5344CB8AC3E}">
        <p14:creationId xmlns:p14="http://schemas.microsoft.com/office/powerpoint/2010/main" val="27212793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SFTPClient Class and Its Methods</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52053"/>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The </a:t>
            </a:r>
            <a:r>
              <a:rPr lang="en-US" sz="1800" dirty="0" err="1">
                <a:latin typeface="Huawei Sans" panose="020C0503030203020204" pitchFamily="34" charset="0"/>
              </a:rPr>
              <a:t>SFTPClient</a:t>
            </a:r>
            <a:r>
              <a:rPr lang="en-US" sz="1800" dirty="0">
                <a:latin typeface="Huawei Sans" panose="020C0503030203020204" pitchFamily="34" charset="0"/>
              </a:rPr>
              <a:t> class creates an SFTP session connection through an open SSH transport session and performs remote file operations.</a:t>
            </a:r>
          </a:p>
          <a:p>
            <a:pPr fontAlgn="ctr"/>
            <a:r>
              <a:rPr lang="en-US" sz="1800" dirty="0">
                <a:latin typeface="Huawei Sans" panose="020C0503030203020204" pitchFamily="34" charset="0"/>
              </a:rPr>
              <a:t>The following is a typical example:</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694115"/>
            <a:ext cx="8646045" cy="2160591"/>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600" dirty="0">
                <a:latin typeface="Huawei Sans" panose="020C0503030203020204" pitchFamily="34" charset="0"/>
              </a:rPr>
              <a:t>key=</a:t>
            </a:r>
            <a:r>
              <a:rPr lang="en-US" sz="1600" dirty="0" err="1">
                <a:latin typeface="Huawei Sans" panose="020C0503030203020204" pitchFamily="34" charset="0"/>
              </a:rPr>
              <a:t>paramiko.RSAKey.from_private_key_file</a:t>
            </a:r>
            <a:r>
              <a:rPr lang="en-US" sz="1600" dirty="0">
                <a:latin typeface="Huawei Sans" panose="020C0503030203020204" pitchFamily="34" charset="0"/>
              </a:rPr>
              <a:t>(</a:t>
            </a:r>
            <a:r>
              <a:rPr lang="en-US" sz="1600" dirty="0" err="1">
                <a:latin typeface="Huawei Sans" panose="020C0503030203020204" pitchFamily="34" charset="0"/>
              </a:rPr>
              <a:t>r'C</a:t>
            </a:r>
            <a:r>
              <a:rPr lang="en-US" sz="1600" dirty="0">
                <a:latin typeface="Huawei Sans" panose="020C0503030203020204" pitchFamily="34" charset="0"/>
              </a:rPr>
              <a:t>:\Users\</a:t>
            </a:r>
            <a:r>
              <a:rPr lang="en-US" sz="1600" dirty="0" err="1">
                <a:latin typeface="Huawei Sans" panose="020C0503030203020204" pitchFamily="34" charset="0"/>
              </a:rPr>
              <a:t>exampleuser</a:t>
            </a:r>
            <a:r>
              <a:rPr lang="en-US" sz="1600" dirty="0">
                <a:latin typeface="Huawei Sans" panose="020C0503030203020204" pitchFamily="34" charset="0"/>
              </a:rPr>
              <a:t>\.</a:t>
            </a:r>
            <a:r>
              <a:rPr lang="en-US" sz="1600" dirty="0" err="1">
                <a:latin typeface="Huawei Sans" panose="020C0503030203020204" pitchFamily="34" charset="0"/>
              </a:rPr>
              <a:t>ssh</a:t>
            </a:r>
            <a:r>
              <a:rPr lang="en-US" sz="1600" dirty="0">
                <a:latin typeface="Huawei Sans" panose="020C0503030203020204" pitchFamily="34" charset="0"/>
              </a:rPr>
              <a:t>\</a:t>
            </a:r>
            <a:r>
              <a:rPr lang="en-US" sz="1600" dirty="0" err="1">
                <a:latin typeface="Huawei Sans" panose="020C0503030203020204" pitchFamily="34" charset="0"/>
              </a:rPr>
              <a:t>id_rsa</a:t>
            </a:r>
            <a:r>
              <a:rPr lang="en-US" sz="1600" dirty="0">
                <a:latin typeface="Huawei Sans" panose="020C0503030203020204" pitchFamily="34" charset="0"/>
              </a:rPr>
              <a:t>')</a:t>
            </a:r>
          </a:p>
          <a:p>
            <a:pPr fontAlgn="ctr">
              <a:lnSpc>
                <a:spcPct val="120000"/>
              </a:lnSpc>
            </a:pPr>
            <a:r>
              <a:rPr lang="en-US" sz="1600" dirty="0" err="1">
                <a:latin typeface="Huawei Sans" panose="020C0503030203020204" pitchFamily="34" charset="0"/>
              </a:rPr>
              <a:t>tran</a:t>
            </a:r>
            <a:r>
              <a:rPr lang="en-US" sz="1600" dirty="0">
                <a:latin typeface="Huawei Sans" panose="020C0503030203020204" pitchFamily="34" charset="0"/>
              </a:rPr>
              <a:t> = </a:t>
            </a:r>
            <a:r>
              <a:rPr lang="en-US" sz="1600" dirty="0" err="1">
                <a:latin typeface="Huawei Sans" panose="020C0503030203020204" pitchFamily="34" charset="0"/>
              </a:rPr>
              <a:t>paramiko.Transport</a:t>
            </a:r>
            <a:r>
              <a:rPr lang="en-US" sz="1600" dirty="0">
                <a:latin typeface="Huawei Sans" panose="020C0503030203020204" pitchFamily="34" charset="0"/>
              </a:rPr>
              <a:t>(('192.168.56.100', 22)) </a:t>
            </a:r>
          </a:p>
          <a:p>
            <a:pPr fontAlgn="ctr">
              <a:lnSpc>
                <a:spcPct val="120000"/>
              </a:lnSpc>
            </a:pPr>
            <a:r>
              <a:rPr lang="en-US" sz="1600" dirty="0" err="1">
                <a:latin typeface="Huawei Sans" panose="020C0503030203020204" pitchFamily="34" charset="0"/>
              </a:rPr>
              <a:t>tran.connect</a:t>
            </a:r>
            <a:r>
              <a:rPr lang="en-US" sz="1600" dirty="0">
                <a:latin typeface="Huawei Sans" panose="020C0503030203020204" pitchFamily="34" charset="0"/>
              </a:rPr>
              <a:t>(username=‘client’, </a:t>
            </a:r>
            <a:r>
              <a:rPr lang="en-US" sz="1600" dirty="0" err="1">
                <a:latin typeface="Huawei Sans" panose="020C0503030203020204" pitchFamily="34" charset="0"/>
              </a:rPr>
              <a:t>pkey</a:t>
            </a:r>
            <a:r>
              <a:rPr lang="en-US" sz="1600" dirty="0">
                <a:latin typeface="Huawei Sans" panose="020C0503030203020204" pitchFamily="34" charset="0"/>
              </a:rPr>
              <a:t>=key)</a:t>
            </a:r>
          </a:p>
          <a:p>
            <a:pPr fontAlgn="ctr">
              <a:lnSpc>
                <a:spcPct val="120000"/>
              </a:lnSpc>
            </a:pPr>
            <a:r>
              <a:rPr lang="en-US" sz="1600" dirty="0" err="1">
                <a:latin typeface="Huawei Sans" panose="020C0503030203020204" pitchFamily="34" charset="0"/>
              </a:rPr>
              <a:t>sftp</a:t>
            </a:r>
            <a:r>
              <a:rPr lang="en-US" sz="1600" dirty="0">
                <a:latin typeface="Huawei Sans" panose="020C0503030203020204" pitchFamily="34" charset="0"/>
              </a:rPr>
              <a:t> = </a:t>
            </a:r>
            <a:r>
              <a:rPr lang="en-US" sz="1600" dirty="0" err="1">
                <a:latin typeface="Huawei Sans" panose="020C0503030203020204" pitchFamily="34" charset="0"/>
              </a:rPr>
              <a:t>paramiko.SFTPClient.from_transport</a:t>
            </a:r>
            <a:r>
              <a:rPr lang="en-US" sz="1600" dirty="0">
                <a:latin typeface="Huawei Sans" panose="020C0503030203020204" pitchFamily="34" charset="0"/>
              </a:rPr>
              <a:t>(</a:t>
            </a:r>
            <a:r>
              <a:rPr lang="en-US" sz="1600" dirty="0" err="1">
                <a:latin typeface="Huawei Sans" panose="020C0503030203020204" pitchFamily="34" charset="0"/>
              </a:rPr>
              <a:t>tran</a:t>
            </a:r>
            <a:r>
              <a:rPr lang="en-US" sz="1600" dirty="0">
                <a:latin typeface="Huawei Sans" panose="020C0503030203020204" pitchFamily="34" charset="0"/>
              </a:rPr>
              <a:t>) </a:t>
            </a:r>
            <a:r>
              <a:rPr lang="en-US" sz="1600" dirty="0" err="1">
                <a:latin typeface="Huawei Sans" panose="020C0503030203020204" pitchFamily="34" charset="0"/>
              </a:rPr>
              <a:t>local_path</a:t>
            </a:r>
            <a:r>
              <a:rPr lang="en-US" sz="1600" dirty="0">
                <a:latin typeface="Huawei Sans" panose="020C0503030203020204" pitchFamily="34" charset="0"/>
              </a:rPr>
              <a:t>=</a:t>
            </a:r>
            <a:r>
              <a:rPr lang="en-US" sz="1600" dirty="0" err="1">
                <a:latin typeface="Huawei Sans" panose="020C0503030203020204" pitchFamily="34" charset="0"/>
              </a:rPr>
              <a:t>r'C</a:t>
            </a:r>
            <a:r>
              <a:rPr lang="en-US" sz="1600" dirty="0">
                <a:latin typeface="Huawei Sans" panose="020C0503030203020204" pitchFamily="34" charset="0"/>
              </a:rPr>
              <a:t>:\Users\</a:t>
            </a:r>
            <a:r>
              <a:rPr lang="en-US" sz="1600" dirty="0" err="1">
                <a:latin typeface="Huawei Sans" panose="020C0503030203020204" pitchFamily="34" charset="0"/>
              </a:rPr>
              <a:t>exampleuser</a:t>
            </a:r>
            <a:r>
              <a:rPr lang="en-US" sz="1600" dirty="0">
                <a:latin typeface="Huawei Sans" panose="020C0503030203020204" pitchFamily="34" charset="0"/>
              </a:rPr>
              <a:t>\.</a:t>
            </a:r>
            <a:r>
              <a:rPr lang="en-US" sz="1600" dirty="0" err="1">
                <a:latin typeface="Huawei Sans" panose="020C0503030203020204" pitchFamily="34" charset="0"/>
              </a:rPr>
              <a:t>ssh</a:t>
            </a:r>
            <a:r>
              <a:rPr lang="en-US" sz="1600" dirty="0">
                <a:latin typeface="Huawei Sans" panose="020C0503030203020204" pitchFamily="34" charset="0"/>
              </a:rPr>
              <a:t>\</a:t>
            </a:r>
            <a:r>
              <a:rPr lang="en-US" sz="1600" dirty="0" err="1">
                <a:latin typeface="Huawei Sans" panose="020C0503030203020204" pitchFamily="34" charset="0"/>
              </a:rPr>
              <a:t>vrptest.cfg</a:t>
            </a:r>
            <a:r>
              <a:rPr lang="en-US" sz="1600" dirty="0">
                <a:latin typeface="Huawei Sans" panose="020C0503030203020204" pitchFamily="34" charset="0"/>
              </a:rPr>
              <a:t>'</a:t>
            </a:r>
          </a:p>
          <a:p>
            <a:pPr fontAlgn="ctr">
              <a:lnSpc>
                <a:spcPct val="120000"/>
              </a:lnSpc>
            </a:pPr>
            <a:r>
              <a:rPr lang="en-US" sz="1600" dirty="0" err="1">
                <a:latin typeface="Huawei Sans" panose="020C0503030203020204" pitchFamily="34" charset="0"/>
              </a:rPr>
              <a:t>remote_path</a:t>
            </a:r>
            <a:r>
              <a:rPr lang="en-US" sz="1600" dirty="0">
                <a:latin typeface="Huawei Sans" panose="020C0503030203020204" pitchFamily="34" charset="0"/>
              </a:rPr>
              <a:t>= '/</a:t>
            </a:r>
            <a:r>
              <a:rPr lang="en-US" sz="1600" dirty="0" err="1">
                <a:latin typeface="Huawei Sans" panose="020C0503030203020204" pitchFamily="34" charset="0"/>
              </a:rPr>
              <a:t>vrpcfg.cfg</a:t>
            </a:r>
            <a:r>
              <a:rPr lang="en-US" sz="1600" dirty="0">
                <a:latin typeface="Huawei Sans" panose="020C0503030203020204" pitchFamily="34" charset="0"/>
              </a:rPr>
              <a:t>'</a:t>
            </a:r>
          </a:p>
          <a:p>
            <a:pPr fontAlgn="ctr">
              <a:lnSpc>
                <a:spcPct val="120000"/>
              </a:lnSpc>
            </a:pPr>
            <a:r>
              <a:rPr lang="en-US" sz="1600" dirty="0" err="1">
                <a:latin typeface="Huawei Sans" panose="020C0503030203020204" pitchFamily="34" charset="0"/>
              </a:rPr>
              <a:t>sftp.get</a:t>
            </a:r>
            <a:r>
              <a:rPr lang="en-US" sz="1600" dirty="0">
                <a:latin typeface="Huawei Sans" panose="020C0503030203020204" pitchFamily="34" charset="0"/>
              </a:rPr>
              <a:t>(</a:t>
            </a:r>
            <a:r>
              <a:rPr lang="en-US" sz="1600" dirty="0" err="1">
                <a:latin typeface="Huawei Sans" panose="020C0503030203020204" pitchFamily="34" charset="0"/>
              </a:rPr>
              <a:t>remote_path</a:t>
            </a:r>
            <a:r>
              <a:rPr lang="en-US" sz="1600" dirty="0">
                <a:latin typeface="Huawei Sans" panose="020C0503030203020204" pitchFamily="34" charset="0"/>
              </a:rPr>
              <a:t>, </a:t>
            </a:r>
            <a:r>
              <a:rPr lang="en-US" sz="1600" dirty="0" err="1">
                <a:latin typeface="Huawei Sans" panose="020C0503030203020204" pitchFamily="34" charset="0"/>
              </a:rPr>
              <a:t>local_path</a:t>
            </a:r>
            <a:r>
              <a:rPr lang="en-US" sz="1600" dirty="0">
                <a:latin typeface="Huawei Sans" panose="020C0503030203020204" pitchFamily="34" charset="0"/>
              </a:rPr>
              <a:t>) </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5021887"/>
          <a:ext cx="10512669" cy="1171920"/>
        </p:xfrm>
        <a:graphic>
          <a:graphicData uri="http://schemas.openxmlformats.org/drawingml/2006/table">
            <a:tbl>
              <a:tblPr/>
              <a:tblGrid>
                <a:gridCol w="3600450">
                  <a:extLst>
                    <a:ext uri="{9D8B030D-6E8A-4147-A177-3AD203B41FA5}">
                      <a16:colId xmlns="" xmlns:a16="http://schemas.microsoft.com/office/drawing/2014/main" val="20000"/>
                    </a:ext>
                  </a:extLst>
                </a:gridCol>
                <a:gridCol w="6912219">
                  <a:extLst>
                    <a:ext uri="{9D8B030D-6E8A-4147-A177-3AD203B41FA5}">
                      <a16:colId xmlns="" xmlns:a16="http://schemas.microsoft.com/office/drawing/2014/main" val="20001"/>
                    </a:ext>
                  </a:extLst>
                </a:gridCol>
              </a:tblGrid>
              <a:tr h="291066">
                <a:tc>
                  <a:txBody>
                    <a:bodyPr/>
                    <a:lstStyle/>
                    <a:p>
                      <a:pPr algn="ctr" fontAlgn="ctr"/>
                      <a:r>
                        <a:rPr lang="en-US" sz="1600" b="1" dirty="0">
                          <a:solidFill>
                            <a:schemeClr val="bg1"/>
                          </a:solidFill>
                          <a:latin typeface="Huawei Sans" panose="020C0503030203020204" pitchFamily="34" charset="0"/>
                          <a:ea typeface="+mn-ea"/>
                        </a:rPr>
                        <a:t>Common Method</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Function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8447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from_transport</a:t>
                      </a: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Creates an SFTP session connection </a:t>
                      </a:r>
                      <a:r>
                        <a:rPr lang="en-US" altLang="zh-CN" sz="1400" dirty="0">
                          <a:latin typeface="Huawei Sans" panose="020C0503030203020204" pitchFamily="34" charset="0"/>
                        </a:rPr>
                        <a:t>through </a:t>
                      </a:r>
                      <a:r>
                        <a:rPr lang="en-US" sz="1400" dirty="0">
                          <a:solidFill>
                            <a:schemeClr val="tx1"/>
                          </a:solidFill>
                          <a:latin typeface="Huawei Sans" panose="020C0503030203020204" pitchFamily="34" charset="0"/>
                          <a:ea typeface="+mn-ea"/>
                          <a:cs typeface="+mn-cs"/>
                        </a:rPr>
                        <a:t>an open Transport session channel.</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284470">
                <a:tc>
                  <a:txBody>
                    <a:bodyPr/>
                    <a:lstStyle/>
                    <a:p>
                      <a:pPr marL="0" lvl="1" algn="l" defTabSz="914034" rtl="0" eaLnBrk="1" fontAlgn="ctr" latinLnBrk="0" hangingPunct="1"/>
                      <a:r>
                        <a:rPr lang="en-US" sz="1400" dirty="0">
                          <a:latin typeface="Huawei Sans" panose="020C0503030203020204" pitchFamily="34" charset="0"/>
                        </a:rPr>
                        <a:t>get()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Downloads a specified file.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284470">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put()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Uploads a specified file.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329466343"/>
                  </a:ext>
                </a:extLst>
              </a:tr>
            </a:tbl>
          </a:graphicData>
        </a:graphic>
      </p:graphicFrame>
    </p:spTree>
    <p:extLst>
      <p:ext uri="{BB962C8B-B14F-4D97-AF65-F5344CB8AC3E}">
        <p14:creationId xmlns:p14="http://schemas.microsoft.com/office/powerpoint/2010/main" val="11480986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Method from_transport</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46984"/>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err="1">
                <a:latin typeface="Huawei Sans" panose="020C0503030203020204" pitchFamily="34" charset="0"/>
              </a:rPr>
              <a:t>from_transport</a:t>
            </a:r>
            <a:r>
              <a:rPr lang="en-US" sz="1800" dirty="0">
                <a:latin typeface="Huawei Sans" panose="020C0503030203020204" pitchFamily="34" charset="0"/>
              </a:rPr>
              <a:t>(): This method creates an SFTP client channel from the enabled Transport session channel.</a:t>
            </a:r>
          </a:p>
          <a:p>
            <a:pPr fontAlgn="ct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731232"/>
            <a:ext cx="8646045" cy="785856"/>
          </a:xfrm>
          <a:prstGeom prst="rect">
            <a:avLst/>
          </a:prstGeom>
          <a:solidFill>
            <a:srgbClr val="F4FBFE"/>
          </a:solidFill>
          <a:ln>
            <a:solidFill>
              <a:srgbClr val="99DFF9"/>
            </a:solidFill>
          </a:ln>
        </p:spPr>
        <p:txBody>
          <a:bodyPr wrap="square" rtlCol="0">
            <a:spAutoFit/>
          </a:bodyPr>
          <a:lstStyle/>
          <a:p>
            <a:pPr marL="0" lvl="2" indent="0" fontAlgn="ctr">
              <a:lnSpc>
                <a:spcPct val="120000"/>
              </a:lnSpc>
              <a:spcBef>
                <a:spcPts val="792"/>
              </a:spcBef>
              <a:buNone/>
            </a:pPr>
            <a:r>
              <a:rPr lang="en-US" sz="1600" dirty="0">
                <a:latin typeface="Huawei Sans" panose="020C0503030203020204" pitchFamily="34" charset="0"/>
              </a:rPr>
              <a:t>t = </a:t>
            </a:r>
            <a:r>
              <a:rPr lang="en-US" sz="1600" dirty="0" err="1">
                <a:latin typeface="Huawei Sans" panose="020C0503030203020204" pitchFamily="34" charset="0"/>
              </a:rPr>
              <a:t>paramiko.Transport</a:t>
            </a:r>
            <a:r>
              <a:rPr lang="en-US" sz="1600" dirty="0">
                <a:latin typeface="Huawei Sans" panose="020C0503030203020204" pitchFamily="34" charset="0"/>
              </a:rPr>
              <a:t>((‘192.168.56.100’, 22)) </a:t>
            </a:r>
          </a:p>
          <a:p>
            <a:pPr marL="0" lvl="2" indent="0" fontAlgn="ctr">
              <a:lnSpc>
                <a:spcPct val="120000"/>
              </a:lnSpc>
              <a:spcBef>
                <a:spcPts val="792"/>
              </a:spcBef>
              <a:buNone/>
            </a:pPr>
            <a:r>
              <a:rPr lang="en-US" sz="1600" dirty="0" err="1">
                <a:latin typeface="Huawei Sans" panose="020C0503030203020204" pitchFamily="34" charset="0"/>
              </a:rPr>
              <a:t>sftp</a:t>
            </a:r>
            <a:r>
              <a:rPr lang="en-US" sz="1600" dirty="0">
                <a:latin typeface="Huawei Sans" panose="020C0503030203020204" pitchFamily="34" charset="0"/>
              </a:rPr>
              <a:t> = </a:t>
            </a:r>
            <a:r>
              <a:rPr lang="en-US" sz="1600" dirty="0" err="1">
                <a:latin typeface="Huawei Sans" panose="020C0503030203020204" pitchFamily="34" charset="0"/>
              </a:rPr>
              <a:t>paramiko.SFTPClient.from_transport</a:t>
            </a:r>
            <a:r>
              <a:rPr lang="en-US" sz="1600" dirty="0">
                <a:latin typeface="Huawei Sans" panose="020C0503030203020204" pitchFamily="34" charset="0"/>
              </a:rPr>
              <a:t>(t)</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4021391"/>
          <a:ext cx="10514013" cy="1512633"/>
        </p:xfrm>
        <a:graphic>
          <a:graphicData uri="http://schemas.openxmlformats.org/drawingml/2006/table">
            <a:tbl>
              <a:tblPr/>
              <a:tblGrid>
                <a:gridCol w="3222604">
                  <a:extLst>
                    <a:ext uri="{9D8B030D-6E8A-4147-A177-3AD203B41FA5}">
                      <a16:colId xmlns="" xmlns:a16="http://schemas.microsoft.com/office/drawing/2014/main" val="20000"/>
                    </a:ext>
                  </a:extLst>
                </a:gridCol>
                <a:gridCol w="7291409">
                  <a:extLst>
                    <a:ext uri="{9D8B030D-6E8A-4147-A177-3AD203B41FA5}">
                      <a16:colId xmlns="" xmlns:a16="http://schemas.microsoft.com/office/drawing/2014/main" val="20001"/>
                    </a:ext>
                  </a:extLst>
                </a:gridCol>
              </a:tblGrid>
              <a:tr h="407664">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68323">
                <a:tc>
                  <a:txBody>
                    <a:bodyPr/>
                    <a:lstStyle/>
                    <a:p>
                      <a:pPr marL="0" lvl="1" algn="l" defTabSz="914034" rtl="0" eaLnBrk="1" fontAlgn="ctr" latinLnBrk="0" hangingPunct="1"/>
                      <a:r>
                        <a:rPr lang="en-US" sz="1400" dirty="0">
                          <a:latin typeface="Huawei Sans" panose="020C0503030203020204" pitchFamily="34" charset="0"/>
                        </a:rPr>
                        <a:t>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An authenticated and enabled Transport session, in the format of (</a:t>
                      </a:r>
                      <a:r>
                        <a:rPr lang="en-US" sz="1400" dirty="0" err="1">
                          <a:solidFill>
                            <a:schemeClr val="tx1"/>
                          </a:solidFill>
                          <a:latin typeface="Huawei Sans" panose="020C0503030203020204" pitchFamily="34" charset="0"/>
                          <a:ea typeface="+mn-ea"/>
                          <a:cs typeface="+mn-cs"/>
                        </a:rPr>
                        <a:t>hostname,port</a:t>
                      </a: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368323">
                <a:tc>
                  <a:txBody>
                    <a:bodyPr/>
                    <a:lstStyle/>
                    <a:p>
                      <a:pPr marL="0" lvl="1" algn="l" defTabSz="914034" rtl="0" eaLnBrk="1" fontAlgn="ctr" latinLnBrk="0" hangingPunct="1"/>
                      <a:r>
                        <a:rPr lang="en-US" sz="1400" dirty="0" err="1">
                          <a:latin typeface="Huawei Sans" panose="020C0503030203020204" pitchFamily="34" charset="0"/>
                        </a:rPr>
                        <a:t>windows_size</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Size of the SFTP session window. This parameter is optional.</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368323">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solidFill>
                            <a:schemeClr val="tx1"/>
                          </a:solidFill>
                          <a:latin typeface="Huawei Sans" panose="020C0503030203020204" pitchFamily="34" charset="0"/>
                          <a:ea typeface="+mn-ea"/>
                          <a:cs typeface="+mn-cs"/>
                        </a:rPr>
                        <a:t>max_packet_size</a:t>
                      </a:r>
                      <a:endParaRPr lang="en-US" sz="1400" dirty="0">
                        <a:solidFill>
                          <a:schemeClr val="tx1"/>
                        </a:solidFill>
                        <a:latin typeface="Huawei Sans" panose="020C0503030203020204" pitchFamily="34" charset="0"/>
                        <a:ea typeface="+mn-ea"/>
                        <a:cs typeface="+mn-cs"/>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Maximum size of the SFTP session window. This parameter is optional.</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329466343"/>
                  </a:ext>
                </a:extLst>
              </a:tr>
            </a:tbl>
          </a:graphicData>
        </a:graphic>
      </p:graphicFrame>
    </p:spTree>
    <p:extLst>
      <p:ext uri="{BB962C8B-B14F-4D97-AF65-F5344CB8AC3E}">
        <p14:creationId xmlns:p14="http://schemas.microsoft.com/office/powerpoint/2010/main" val="12991196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Method get</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43756"/>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get(): This method copies a remote file (specified by </a:t>
            </a:r>
            <a:r>
              <a:rPr lang="en-US" sz="1800" b="1" dirty="0" err="1">
                <a:latin typeface="Huawei Sans" panose="020C0503030203020204" pitchFamily="34" charset="0"/>
              </a:rPr>
              <a:t>remotepath</a:t>
            </a:r>
            <a:r>
              <a:rPr lang="en-US" sz="1800" dirty="0">
                <a:latin typeface="Huawei Sans" panose="020C0503030203020204" pitchFamily="34" charset="0"/>
              </a:rPr>
              <a:t>) from the SFTP server to the destination path (specified by </a:t>
            </a:r>
            <a:r>
              <a:rPr lang="en-US" sz="1800" b="1" dirty="0" err="1">
                <a:latin typeface="Huawei Sans" panose="020C0503030203020204" pitchFamily="34" charset="0"/>
              </a:rPr>
              <a:t>localpath</a:t>
            </a:r>
            <a:r>
              <a:rPr lang="en-US" sz="1800" dirty="0">
                <a:latin typeface="Huawei Sans" panose="020C0503030203020204" pitchFamily="34" charset="0"/>
              </a:rPr>
              <a:t>) on the local host. Any exception raised by operations will be passed through.</a:t>
            </a:r>
          </a:p>
          <a:p>
            <a:pPr fontAlgn="ct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3143210"/>
            <a:ext cx="8646045" cy="1183914"/>
          </a:xfrm>
          <a:prstGeom prst="rect">
            <a:avLst/>
          </a:prstGeom>
          <a:solidFill>
            <a:srgbClr val="F4FBFE"/>
          </a:solidFill>
          <a:ln>
            <a:solidFill>
              <a:srgbClr val="99DFF9"/>
            </a:solidFill>
          </a:ln>
        </p:spPr>
        <p:txBody>
          <a:bodyPr wrap="square" rtlCol="0">
            <a:spAutoFit/>
          </a:bodyPr>
          <a:lstStyle/>
          <a:p>
            <a:pPr marL="0" lvl="2" fontAlgn="ctr">
              <a:lnSpc>
                <a:spcPct val="120000"/>
              </a:lnSpc>
              <a:spcBef>
                <a:spcPts val="792"/>
              </a:spcBef>
            </a:pPr>
            <a:r>
              <a:rPr lang="en-US" sz="1600" dirty="0" err="1">
                <a:latin typeface="Huawei Sans" panose="020C0503030203020204" pitchFamily="34" charset="0"/>
              </a:rPr>
              <a:t>local_path</a:t>
            </a:r>
            <a:r>
              <a:rPr lang="en-US" sz="1600" dirty="0">
                <a:latin typeface="Huawei Sans" panose="020C0503030203020204" pitchFamily="34" charset="0"/>
              </a:rPr>
              <a:t>=</a:t>
            </a:r>
            <a:r>
              <a:rPr lang="en-US" sz="1600" dirty="0" err="1">
                <a:latin typeface="Huawei Sans" panose="020C0503030203020204" pitchFamily="34" charset="0"/>
              </a:rPr>
              <a:t>r'C</a:t>
            </a:r>
            <a:r>
              <a:rPr lang="en-US" sz="1600" dirty="0">
                <a:latin typeface="Huawei Sans" panose="020C0503030203020204" pitchFamily="34" charset="0"/>
              </a:rPr>
              <a:t>:\Users\</a:t>
            </a:r>
            <a:r>
              <a:rPr lang="en-US" sz="1600" dirty="0" err="1">
                <a:latin typeface="Huawei Sans" panose="020C0503030203020204" pitchFamily="34" charset="0"/>
              </a:rPr>
              <a:t>exampleuser</a:t>
            </a:r>
            <a:r>
              <a:rPr lang="en-US" sz="1600" dirty="0">
                <a:latin typeface="Huawei Sans" panose="020C0503030203020204" pitchFamily="34" charset="0"/>
              </a:rPr>
              <a:t>\.</a:t>
            </a:r>
            <a:r>
              <a:rPr lang="en-US" sz="1600" dirty="0" err="1">
                <a:latin typeface="Huawei Sans" panose="020C0503030203020204" pitchFamily="34" charset="0"/>
              </a:rPr>
              <a:t>ssh</a:t>
            </a:r>
            <a:r>
              <a:rPr lang="en-US" sz="1600" dirty="0">
                <a:latin typeface="Huawei Sans" panose="020C0503030203020204" pitchFamily="34" charset="0"/>
              </a:rPr>
              <a:t>\</a:t>
            </a:r>
            <a:r>
              <a:rPr lang="en-US" sz="1600" dirty="0" err="1">
                <a:latin typeface="Huawei Sans" panose="020C0503030203020204" pitchFamily="34" charset="0"/>
              </a:rPr>
              <a:t>vrptest.cfg</a:t>
            </a:r>
            <a:r>
              <a:rPr lang="en-US" sz="1600" dirty="0">
                <a:latin typeface="Huawei Sans" panose="020C0503030203020204" pitchFamily="34" charset="0"/>
              </a:rPr>
              <a:t>'</a:t>
            </a:r>
          </a:p>
          <a:p>
            <a:pPr marL="0" lvl="2" fontAlgn="ctr">
              <a:lnSpc>
                <a:spcPct val="120000"/>
              </a:lnSpc>
              <a:spcBef>
                <a:spcPts val="792"/>
              </a:spcBef>
            </a:pPr>
            <a:r>
              <a:rPr lang="en-US" sz="1600" dirty="0" err="1">
                <a:latin typeface="Huawei Sans" panose="020C0503030203020204" pitchFamily="34" charset="0"/>
              </a:rPr>
              <a:t>remote_path</a:t>
            </a:r>
            <a:r>
              <a:rPr lang="en-US" sz="1600" dirty="0">
                <a:latin typeface="Huawei Sans" panose="020C0503030203020204" pitchFamily="34" charset="0"/>
              </a:rPr>
              <a:t>= '/</a:t>
            </a:r>
            <a:r>
              <a:rPr lang="en-US" sz="1600" dirty="0" err="1">
                <a:latin typeface="Huawei Sans" panose="020C0503030203020204" pitchFamily="34" charset="0"/>
              </a:rPr>
              <a:t>vrpcfg.cfg</a:t>
            </a:r>
            <a:r>
              <a:rPr lang="en-US" sz="1600" dirty="0">
                <a:latin typeface="Huawei Sans" panose="020C0503030203020204" pitchFamily="34" charset="0"/>
              </a:rPr>
              <a:t>'</a:t>
            </a:r>
          </a:p>
          <a:p>
            <a:pPr marL="0" lvl="2" fontAlgn="ctr">
              <a:lnSpc>
                <a:spcPct val="120000"/>
              </a:lnSpc>
              <a:spcBef>
                <a:spcPts val="792"/>
              </a:spcBef>
            </a:pPr>
            <a:r>
              <a:rPr lang="en-US" sz="1600" dirty="0" err="1">
                <a:latin typeface="Huawei Sans" panose="020C0503030203020204" pitchFamily="34" charset="0"/>
              </a:rPr>
              <a:t>sftp.get</a:t>
            </a:r>
            <a:r>
              <a:rPr lang="en-US" sz="1600" dirty="0">
                <a:latin typeface="Huawei Sans" panose="020C0503030203020204" pitchFamily="34" charset="0"/>
              </a:rPr>
              <a:t>(</a:t>
            </a:r>
            <a:r>
              <a:rPr lang="en-US" sz="1600" dirty="0" err="1">
                <a:latin typeface="Huawei Sans" panose="020C0503030203020204" pitchFamily="34" charset="0"/>
              </a:rPr>
              <a:t>remote_path</a:t>
            </a:r>
            <a:r>
              <a:rPr lang="en-US" sz="1600" dirty="0">
                <a:latin typeface="Huawei Sans" panose="020C0503030203020204" pitchFamily="34" charset="0"/>
              </a:rPr>
              <a:t>, </a:t>
            </a:r>
            <a:r>
              <a:rPr lang="en-US" sz="1600" dirty="0" err="1">
                <a:latin typeface="Huawei Sans" panose="020C0503030203020204" pitchFamily="34" charset="0"/>
              </a:rPr>
              <a:t>local_path</a:t>
            </a:r>
            <a:r>
              <a:rPr lang="en-US" sz="1600" dirty="0">
                <a:latin typeface="Huawei Sans" panose="020C0503030203020204" pitchFamily="34" charset="0"/>
              </a:rPr>
              <a:t>) </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2" y="4596026"/>
          <a:ext cx="10514012" cy="1284416"/>
        </p:xfrm>
        <a:graphic>
          <a:graphicData uri="http://schemas.openxmlformats.org/drawingml/2006/table">
            <a:tbl>
              <a:tblPr/>
              <a:tblGrid>
                <a:gridCol w="2761681">
                  <a:extLst>
                    <a:ext uri="{9D8B030D-6E8A-4147-A177-3AD203B41FA5}">
                      <a16:colId xmlns="" xmlns:a16="http://schemas.microsoft.com/office/drawing/2014/main" val="20000"/>
                    </a:ext>
                  </a:extLst>
                </a:gridCol>
                <a:gridCol w="7752331">
                  <a:extLst>
                    <a:ext uri="{9D8B030D-6E8A-4147-A177-3AD203B41FA5}">
                      <a16:colId xmlns="" xmlns:a16="http://schemas.microsoft.com/office/drawing/2014/main" val="20001"/>
                    </a:ext>
                  </a:extLst>
                </a:gridCol>
              </a:tblGrid>
              <a:tr h="397350">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marL="0" lvl="1" algn="l" defTabSz="914034" rtl="0" eaLnBrk="1" fontAlgn="ctr" latinLnBrk="0" hangingPunct="1"/>
                      <a:r>
                        <a:rPr lang="en-US" sz="1400" dirty="0" err="1">
                          <a:latin typeface="Huawei Sans" panose="020C0503030203020204" pitchFamily="34" charset="0"/>
                        </a:rPr>
                        <a:t>remotepath</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Remote file.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388346">
                <a:tc>
                  <a:txBody>
                    <a:bodyPr/>
                    <a:lstStyle/>
                    <a:p>
                      <a:pPr marL="0" lvl="1" algn="l" defTabSz="914034" rtl="0" eaLnBrk="1" fontAlgn="ctr" latinLnBrk="0" hangingPunct="1"/>
                      <a:r>
                        <a:rPr lang="en-US" sz="1400" dirty="0" err="1">
                          <a:latin typeface="Huawei Sans" panose="020C0503030203020204" pitchFamily="34" charset="0"/>
                        </a:rPr>
                        <a:t>localpath</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Destination path on the local host. The path must contain the file name. If only a directory is specified, an error may occur.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2192074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Method put</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38232"/>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put(): This method copies a local file (specified by </a:t>
            </a:r>
            <a:r>
              <a:rPr lang="en-US" sz="1800" b="1" dirty="0" err="1">
                <a:latin typeface="Huawei Sans" panose="020C0503030203020204" pitchFamily="34" charset="0"/>
              </a:rPr>
              <a:t>localpath</a:t>
            </a:r>
            <a:r>
              <a:rPr lang="en-US" sz="1800" dirty="0">
                <a:latin typeface="Huawei Sans" panose="020C0503030203020204" pitchFamily="34" charset="0"/>
              </a:rPr>
              <a:t>) from the local host to the destination path (specified by </a:t>
            </a:r>
            <a:r>
              <a:rPr lang="en-US" sz="1800" b="1" dirty="0" err="1">
                <a:latin typeface="Huawei Sans" panose="020C0503030203020204" pitchFamily="34" charset="0"/>
              </a:rPr>
              <a:t>remotepath</a:t>
            </a:r>
            <a:r>
              <a:rPr lang="en-US" sz="1800" dirty="0">
                <a:latin typeface="Huawei Sans" panose="020C0503030203020204" pitchFamily="34" charset="0"/>
              </a:rPr>
              <a:t>) on the SFTP server. Any exception raised by operations will be passed through.</a:t>
            </a:r>
          </a:p>
          <a:p>
            <a:pPr fontAlgn="ct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3309168"/>
            <a:ext cx="8646045" cy="1183914"/>
          </a:xfrm>
          <a:prstGeom prst="rect">
            <a:avLst/>
          </a:prstGeom>
          <a:solidFill>
            <a:srgbClr val="F4FBFE"/>
          </a:solidFill>
          <a:ln>
            <a:solidFill>
              <a:srgbClr val="99DFF9"/>
            </a:solidFill>
          </a:ln>
        </p:spPr>
        <p:txBody>
          <a:bodyPr wrap="square" rtlCol="0">
            <a:spAutoFit/>
          </a:bodyPr>
          <a:lstStyle/>
          <a:p>
            <a:pPr marL="0" lvl="2" fontAlgn="ctr">
              <a:lnSpc>
                <a:spcPct val="120000"/>
              </a:lnSpc>
              <a:spcBef>
                <a:spcPts val="792"/>
              </a:spcBef>
            </a:pPr>
            <a:r>
              <a:rPr lang="en-US" sz="1600" dirty="0" err="1">
                <a:latin typeface="Huawei Sans" panose="020C0503030203020204" pitchFamily="34" charset="0"/>
              </a:rPr>
              <a:t>local_path</a:t>
            </a:r>
            <a:r>
              <a:rPr lang="en-US" sz="1600" dirty="0">
                <a:latin typeface="Huawei Sans" panose="020C0503030203020204" pitchFamily="34" charset="0"/>
              </a:rPr>
              <a:t>=</a:t>
            </a:r>
            <a:r>
              <a:rPr lang="en-US" sz="1600" dirty="0" err="1">
                <a:latin typeface="Huawei Sans" panose="020C0503030203020204" pitchFamily="34" charset="0"/>
              </a:rPr>
              <a:t>r'C</a:t>
            </a:r>
            <a:r>
              <a:rPr lang="en-US" sz="1600" dirty="0">
                <a:latin typeface="Huawei Sans" panose="020C0503030203020204" pitchFamily="34" charset="0"/>
              </a:rPr>
              <a:t>:\Users\</a:t>
            </a:r>
            <a:r>
              <a:rPr lang="en-US" sz="1600" dirty="0" err="1">
                <a:latin typeface="Huawei Sans" panose="020C0503030203020204" pitchFamily="34" charset="0"/>
              </a:rPr>
              <a:t>exampleuser</a:t>
            </a:r>
            <a:r>
              <a:rPr lang="en-US" sz="1600" dirty="0">
                <a:latin typeface="Huawei Sans" panose="020C0503030203020204" pitchFamily="34" charset="0"/>
              </a:rPr>
              <a:t>\.</a:t>
            </a:r>
            <a:r>
              <a:rPr lang="en-US" sz="1600" dirty="0" err="1">
                <a:latin typeface="Huawei Sans" panose="020C0503030203020204" pitchFamily="34" charset="0"/>
              </a:rPr>
              <a:t>ssh</a:t>
            </a:r>
            <a:r>
              <a:rPr lang="en-US" sz="1600" dirty="0">
                <a:latin typeface="Huawei Sans" panose="020C0503030203020204" pitchFamily="34" charset="0"/>
              </a:rPr>
              <a:t>\</a:t>
            </a:r>
            <a:r>
              <a:rPr lang="en-US" sz="1600" dirty="0" err="1">
                <a:latin typeface="Huawei Sans" panose="020C0503030203020204" pitchFamily="34" charset="0"/>
              </a:rPr>
              <a:t>vrptest.cfg</a:t>
            </a:r>
            <a:r>
              <a:rPr lang="en-US" sz="1600" dirty="0">
                <a:latin typeface="Huawei Sans" panose="020C0503030203020204" pitchFamily="34" charset="0"/>
              </a:rPr>
              <a:t>'</a:t>
            </a:r>
          </a:p>
          <a:p>
            <a:pPr marL="0" lvl="2" fontAlgn="ctr">
              <a:lnSpc>
                <a:spcPct val="120000"/>
              </a:lnSpc>
              <a:spcBef>
                <a:spcPts val="792"/>
              </a:spcBef>
            </a:pPr>
            <a:r>
              <a:rPr lang="en-US" sz="1600" dirty="0" err="1">
                <a:latin typeface="Huawei Sans" panose="020C0503030203020204" pitchFamily="34" charset="0"/>
              </a:rPr>
              <a:t>remote_path</a:t>
            </a:r>
            <a:r>
              <a:rPr lang="en-US" sz="1600" dirty="0">
                <a:latin typeface="Huawei Sans" panose="020C0503030203020204" pitchFamily="34" charset="0"/>
              </a:rPr>
              <a:t>= '/</a:t>
            </a:r>
            <a:r>
              <a:rPr lang="en-US" sz="1600" dirty="0" err="1">
                <a:latin typeface="Huawei Sans" panose="020C0503030203020204" pitchFamily="34" charset="0"/>
              </a:rPr>
              <a:t>vrpcfg.cfg</a:t>
            </a:r>
            <a:r>
              <a:rPr lang="en-US" sz="1600" dirty="0">
                <a:latin typeface="Huawei Sans" panose="020C0503030203020204" pitchFamily="34" charset="0"/>
              </a:rPr>
              <a:t>'</a:t>
            </a:r>
          </a:p>
          <a:p>
            <a:pPr marL="0" lvl="2" indent="0" fontAlgn="ctr">
              <a:lnSpc>
                <a:spcPct val="120000"/>
              </a:lnSpc>
              <a:spcBef>
                <a:spcPts val="792"/>
              </a:spcBef>
              <a:buNone/>
            </a:pPr>
            <a:r>
              <a:rPr lang="en-US" sz="1600" dirty="0" err="1">
                <a:latin typeface="Huawei Sans" panose="020C0503030203020204" pitchFamily="34" charset="0"/>
              </a:rPr>
              <a:t>sftp.put</a:t>
            </a:r>
            <a:r>
              <a:rPr lang="en-US" sz="1600" dirty="0">
                <a:latin typeface="Huawei Sans" panose="020C0503030203020204" pitchFamily="34" charset="0"/>
              </a:rPr>
              <a:t>(</a:t>
            </a:r>
            <a:r>
              <a:rPr lang="en-US" sz="1600" dirty="0" err="1">
                <a:latin typeface="Huawei Sans" panose="020C0503030203020204" pitchFamily="34" charset="0"/>
              </a:rPr>
              <a:t>localpath</a:t>
            </a:r>
            <a:r>
              <a:rPr lang="en-US" sz="1600" dirty="0">
                <a:latin typeface="Huawei Sans" panose="020C0503030203020204" pitchFamily="34" charset="0"/>
              </a:rPr>
              <a:t>, </a:t>
            </a:r>
            <a:r>
              <a:rPr lang="en-US" sz="1600" dirty="0" err="1">
                <a:latin typeface="Huawei Sans" panose="020C0503030203020204" pitchFamily="34" charset="0"/>
              </a:rPr>
              <a:t>remotepath</a:t>
            </a:r>
            <a:r>
              <a:rPr lang="en-US" sz="1600" dirty="0">
                <a:latin typeface="Huawei Sans" panose="020C0503030203020204" pitchFamily="34" charset="0"/>
              </a:rPr>
              <a:t>)</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4761984"/>
          <a:ext cx="10514013" cy="1284416"/>
        </p:xfrm>
        <a:graphic>
          <a:graphicData uri="http://schemas.openxmlformats.org/drawingml/2006/table">
            <a:tbl>
              <a:tblPr/>
              <a:tblGrid>
                <a:gridCol w="2761681">
                  <a:extLst>
                    <a:ext uri="{9D8B030D-6E8A-4147-A177-3AD203B41FA5}">
                      <a16:colId xmlns="" xmlns:a16="http://schemas.microsoft.com/office/drawing/2014/main" val="20000"/>
                    </a:ext>
                  </a:extLst>
                </a:gridCol>
                <a:gridCol w="7752332">
                  <a:extLst>
                    <a:ext uri="{9D8B030D-6E8A-4147-A177-3AD203B41FA5}">
                      <a16:colId xmlns="" xmlns:a16="http://schemas.microsoft.com/office/drawing/2014/main" val="20001"/>
                    </a:ext>
                  </a:extLst>
                </a:gridCol>
              </a:tblGrid>
              <a:tr h="397350">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marL="0" lvl="1" algn="l" defTabSz="914034" rtl="0" eaLnBrk="1" fontAlgn="ctr" latinLnBrk="0" hangingPunct="1"/>
                      <a:r>
                        <a:rPr lang="en-US" sz="1400" dirty="0" err="1">
                          <a:latin typeface="Huawei Sans" panose="020C0503030203020204" pitchFamily="34" charset="0"/>
                        </a:rPr>
                        <a:t>localpath</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Local file.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388346">
                <a:tc>
                  <a:txBody>
                    <a:bodyPr/>
                    <a:lstStyle/>
                    <a:p>
                      <a:pPr marL="0" lvl="1" algn="l" defTabSz="914034" rtl="0" eaLnBrk="1" fontAlgn="ctr" latinLnBrk="0" hangingPunct="1"/>
                      <a:r>
                        <a:rPr lang="en-US" sz="1400" dirty="0" err="1">
                          <a:latin typeface="Huawei Sans" panose="020C0503030203020204" pitchFamily="34" charset="0"/>
                        </a:rPr>
                        <a:t>remotepath</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Destination path on the SFTP server. The path must contain the file name. If only a directory is specified, an error may occur.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40215413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38313" y="1233487"/>
            <a:ext cx="11307600" cy="4680000"/>
          </a:xfrm>
        </p:spPr>
        <p:txBody>
          <a:bodyPr/>
          <a:lstStyle/>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Transport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 Handling Class and Its Methods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SFTPClient Class and Its Methods</a:t>
            </a:r>
          </a:p>
          <a:p>
            <a:pPr lvl="1" fontAlgn="auto">
              <a:buFont typeface="微软雅黑" panose="020B0503020204020204" pitchFamily="34" charset="-122"/>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SSHClient Class and Its Methods</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a:endParaRPr lang="en-US" altLang="zh-CN">
              <a:sym typeface="Huawei Sans" panose="020C0503030203020204" pitchFamily="34" charset="0"/>
            </a:endParaRPr>
          </a:p>
          <a:p>
            <a:endParaRPr lang="en-US" altLang="zh-CN">
              <a:sym typeface="Huawei Sans" panose="020C0503030203020204" pitchFamily="34" charset="0"/>
            </a:endParaRPr>
          </a:p>
          <a:p>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6727172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SSHClient Class and Its Methods</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04428"/>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The </a:t>
            </a:r>
            <a:r>
              <a:rPr lang="en-US" sz="1800" dirty="0" err="1">
                <a:latin typeface="Huawei Sans" panose="020C0503030203020204" pitchFamily="34" charset="0"/>
              </a:rPr>
              <a:t>SSHClient</a:t>
            </a:r>
            <a:r>
              <a:rPr lang="en-US" sz="1800" dirty="0">
                <a:latin typeface="Huawei Sans" panose="020C0503030203020204" pitchFamily="34" charset="0"/>
              </a:rPr>
              <a:t> class is an advanced representation of a session with an SSH server. This class contains the Transport, Channel, and </a:t>
            </a:r>
            <a:r>
              <a:rPr lang="en-US" sz="1800" dirty="0" err="1">
                <a:latin typeface="Huawei Sans" panose="020C0503030203020204" pitchFamily="34" charset="0"/>
              </a:rPr>
              <a:t>SFTPClient</a:t>
            </a:r>
            <a:r>
              <a:rPr lang="en-US" sz="1800" dirty="0">
                <a:latin typeface="Huawei Sans" panose="020C0503030203020204" pitchFamily="34" charset="0"/>
              </a:rPr>
              <a:t> classes for session channel establishment and authentication. The following is a typical example:</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573145"/>
            <a:ext cx="9204614" cy="978729"/>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600" dirty="0">
                <a:latin typeface="Huawei Sans" panose="020C0503030203020204" pitchFamily="34" charset="0"/>
              </a:rPr>
              <a:t>client=</a:t>
            </a:r>
            <a:r>
              <a:rPr lang="en-US" sz="1600" dirty="0" err="1">
                <a:latin typeface="Huawei Sans" panose="020C0503030203020204" pitchFamily="34" charset="0"/>
              </a:rPr>
              <a:t>paramiko.client.SSHClient</a:t>
            </a:r>
            <a:r>
              <a:rPr lang="en-US" sz="1600" dirty="0">
                <a:latin typeface="Huawei Sans" panose="020C0503030203020204" pitchFamily="34" charset="0"/>
              </a:rPr>
              <a:t>()</a:t>
            </a:r>
          </a:p>
          <a:p>
            <a:pPr fontAlgn="ctr">
              <a:lnSpc>
                <a:spcPct val="120000"/>
              </a:lnSpc>
            </a:pPr>
            <a:r>
              <a:rPr lang="en-US" sz="1600" dirty="0" err="1">
                <a:latin typeface="Huawei Sans" panose="020C0503030203020204" pitchFamily="34" charset="0"/>
              </a:rPr>
              <a:t>client.connect</a:t>
            </a:r>
            <a:r>
              <a:rPr lang="en-US" sz="1600" dirty="0">
                <a:latin typeface="Huawei Sans" panose="020C0503030203020204" pitchFamily="34" charset="0"/>
              </a:rPr>
              <a:t>(hostname=192.168.56.100’,port=22,username=‘</a:t>
            </a:r>
            <a:r>
              <a:rPr lang="en-US" sz="1600" dirty="0" err="1">
                <a:latin typeface="Huawei Sans" panose="020C0503030203020204" pitchFamily="34" charset="0"/>
              </a:rPr>
              <a:t>client’,password</a:t>
            </a:r>
            <a:r>
              <a:rPr lang="en-US" sz="1600" dirty="0">
                <a:latin typeface="Huawei Sans" panose="020C0503030203020204" pitchFamily="34" charset="0"/>
              </a:rPr>
              <a:t>=‘123456’)</a:t>
            </a:r>
          </a:p>
          <a:p>
            <a:pPr fontAlgn="ctr">
              <a:lnSpc>
                <a:spcPct val="120000"/>
              </a:lnSpc>
            </a:pPr>
            <a:r>
              <a:rPr lang="en-US" sz="1600" dirty="0" err="1">
                <a:latin typeface="Huawei Sans" panose="020C0503030203020204" pitchFamily="34" charset="0"/>
              </a:rPr>
              <a:t>stdin,stdout,stderr</a:t>
            </a:r>
            <a:r>
              <a:rPr lang="en-US" sz="1600" dirty="0">
                <a:latin typeface="Huawei Sans" panose="020C0503030203020204" pitchFamily="34" charset="0"/>
              </a:rPr>
              <a:t>=</a:t>
            </a:r>
            <a:r>
              <a:rPr lang="en-US" sz="1600" dirty="0" err="1">
                <a:latin typeface="Huawei Sans" panose="020C0503030203020204" pitchFamily="34" charset="0"/>
              </a:rPr>
              <a:t>client.exec_command</a:t>
            </a:r>
            <a:r>
              <a:rPr lang="en-US" sz="1600" dirty="0">
                <a:latin typeface="Huawei Sans" panose="020C0503030203020204" pitchFamily="34" charset="0"/>
              </a:rPr>
              <a:t>(‘</a:t>
            </a:r>
            <a:r>
              <a:rPr lang="en-US" sz="1600" dirty="0" err="1">
                <a:latin typeface="Huawei Sans" panose="020C0503030203020204" pitchFamily="34" charset="0"/>
              </a:rPr>
              <a:t>ls</a:t>
            </a:r>
            <a:r>
              <a:rPr lang="en-US" sz="1600" dirty="0">
                <a:latin typeface="Huawei Sans" panose="020C0503030203020204" pitchFamily="34" charset="0"/>
              </a:rPr>
              <a:t> –l’)</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3681413"/>
          <a:ext cx="10514013" cy="2595559"/>
        </p:xfrm>
        <a:graphic>
          <a:graphicData uri="http://schemas.openxmlformats.org/drawingml/2006/table">
            <a:tbl>
              <a:tblPr/>
              <a:tblGrid>
                <a:gridCol w="2927555">
                  <a:extLst>
                    <a:ext uri="{9D8B030D-6E8A-4147-A177-3AD203B41FA5}">
                      <a16:colId xmlns="" xmlns:a16="http://schemas.microsoft.com/office/drawing/2014/main" val="20000"/>
                    </a:ext>
                  </a:extLst>
                </a:gridCol>
                <a:gridCol w="7586458">
                  <a:extLst>
                    <a:ext uri="{9D8B030D-6E8A-4147-A177-3AD203B41FA5}">
                      <a16:colId xmlns="" xmlns:a16="http://schemas.microsoft.com/office/drawing/2014/main" val="20001"/>
                    </a:ext>
                  </a:extLst>
                </a:gridCol>
              </a:tblGrid>
              <a:tr h="354369">
                <a:tc>
                  <a:txBody>
                    <a:bodyPr/>
                    <a:lstStyle/>
                    <a:p>
                      <a:pPr algn="ctr" fontAlgn="ctr"/>
                      <a:r>
                        <a:rPr lang="en-US" sz="1600" b="1" dirty="0">
                          <a:solidFill>
                            <a:schemeClr val="bg1"/>
                          </a:solidFill>
                          <a:latin typeface="Huawei Sans" panose="020C0503030203020204" pitchFamily="34" charset="0"/>
                          <a:ea typeface="+mn-ea"/>
                        </a:rPr>
                        <a:t>Common Method</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Function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20170">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connect()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ea typeface="+mn-ea"/>
                          <a:cs typeface="+mn-cs"/>
                        </a:rPr>
                        <a:t>Connects to the remote server and implements authentication.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32017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set_missing_host_key_policy</a:t>
                      </a: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Specifies a policy to be used when the connected server does not have a known host key.</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32017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load_system_host_key</a:t>
                      </a: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Loads the host key from the system file.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4"/>
                  </a:ext>
                </a:extLst>
              </a:tr>
              <a:tr h="32017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exec_command</a:t>
                      </a: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Runs Linux commands on the remote server.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329466343"/>
                  </a:ext>
                </a:extLst>
              </a:tr>
              <a:tr h="32017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invoke_shell</a:t>
                      </a: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Starts an interactive shell session on the remote server.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3"/>
                  </a:ext>
                </a:extLst>
              </a:tr>
              <a:tr h="320170">
                <a:tc>
                  <a:txBody>
                    <a:bodyPr/>
                    <a:lstStyle/>
                    <a:p>
                      <a:pPr algn="l" fontAlgn="ctr"/>
                      <a:r>
                        <a:rPr lang="en-US" sz="1400" dirty="0" err="1">
                          <a:latin typeface="Huawei Sans" panose="020C0503030203020204" pitchFamily="34" charset="0"/>
                          <a:ea typeface="+mn-ea"/>
                        </a:rPr>
                        <a:t>open_sftp</a:t>
                      </a:r>
                      <a:r>
                        <a:rPr lang="en-US" sz="1400" dirty="0">
                          <a:latin typeface="Huawei Sans" panose="020C0503030203020204" pitchFamily="34" charset="0"/>
                          <a:ea typeface="+mn-ea"/>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Creates an SFTP channel in a session connection.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6"/>
                  </a:ext>
                </a:extLst>
              </a:tr>
              <a:tr h="320170">
                <a:tc>
                  <a:txBody>
                    <a:bodyPr/>
                    <a:lstStyle/>
                    <a:p>
                      <a:pPr algn="l" fontAlgn="ctr"/>
                      <a:r>
                        <a:rPr lang="en-US" sz="1400" dirty="0">
                          <a:latin typeface="Huawei Sans" panose="020C0503030203020204" pitchFamily="34" charset="0"/>
                          <a:ea typeface="+mn-ea"/>
                        </a:rPr>
                        <a:t>close()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Closes a connection.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522794711"/>
                  </a:ext>
                </a:extLst>
              </a:tr>
            </a:tbl>
          </a:graphicData>
        </a:graphic>
      </p:graphicFrame>
    </p:spTree>
    <p:extLst>
      <p:ext uri="{BB962C8B-B14F-4D97-AF65-F5344CB8AC3E}">
        <p14:creationId xmlns:p14="http://schemas.microsoft.com/office/powerpoint/2010/main" val="24590852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Method connect</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04428"/>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02279" lvl="1" indent="-302279" fontAlgn="ctr">
              <a:spcBef>
                <a:spcPts val="792"/>
              </a:spcBef>
              <a:buFont typeface="Arial" panose="020B0604020202020204" pitchFamily="34" charset="0"/>
              <a:buChar char="•"/>
            </a:pPr>
            <a:r>
              <a:rPr lang="en-US" sz="1800" dirty="0">
                <a:latin typeface="Huawei Sans" panose="020C0503030203020204" pitchFamily="34" charset="0"/>
              </a:rPr>
              <a:t>connect(): This method is used to connect to a remote server and implement authentication.</a:t>
            </a:r>
          </a:p>
          <a:p>
            <a:pPr fontAlgn="ct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512043"/>
            <a:ext cx="9788888" cy="687368"/>
          </a:xfrm>
          <a:prstGeom prst="rect">
            <a:avLst/>
          </a:prstGeom>
          <a:solidFill>
            <a:srgbClr val="F4FBFE"/>
          </a:solidFill>
          <a:ln>
            <a:solidFill>
              <a:srgbClr val="99DFF9"/>
            </a:solidFill>
          </a:ln>
        </p:spPr>
        <p:txBody>
          <a:bodyPr wrap="square" rtlCol="0">
            <a:spAutoFit/>
          </a:bodyPr>
          <a:lstStyle/>
          <a:p>
            <a:pPr marL="349060" lvl="2" indent="0" fontAlgn="ctr">
              <a:spcBef>
                <a:spcPts val="792"/>
              </a:spcBef>
              <a:buNone/>
            </a:pPr>
            <a:r>
              <a:rPr lang="en-US" sz="1600" dirty="0" err="1">
                <a:latin typeface="Huawei Sans" panose="020C0503030203020204" pitchFamily="34" charset="0"/>
                <a:cs typeface="Arial" panose="020B0604020202020204" pitchFamily="34" charset="0"/>
              </a:rPr>
              <a:t>client.connect</a:t>
            </a:r>
            <a:r>
              <a:rPr lang="en-US" sz="1600" dirty="0">
                <a:latin typeface="Huawei Sans" panose="020C0503030203020204" pitchFamily="34" charset="0"/>
                <a:cs typeface="Arial" panose="020B0604020202020204" pitchFamily="34" charset="0"/>
              </a:rPr>
              <a:t>(hostname='192.168.56.100',port=22,username=‘client',</a:t>
            </a:r>
            <a:r>
              <a:rPr lang="en-US" sz="1600" err="1">
                <a:latin typeface="Huawei Sans" panose="020C0503030203020204" pitchFamily="34" charset="0"/>
                <a:cs typeface="Arial" panose="020B0604020202020204" pitchFamily="34" charset="0"/>
              </a:rPr>
              <a:t>key_filename</a:t>
            </a:r>
            <a:r>
              <a:rPr lang="en-US" sz="1600" smtClean="0">
                <a:latin typeface="Huawei Sans" panose="020C0503030203020204" pitchFamily="34" charset="0"/>
                <a:cs typeface="Arial" panose="020B0604020202020204" pitchFamily="34" charset="0"/>
              </a:rPr>
              <a:t>='id_rsa')</a:t>
            </a:r>
            <a:endParaRPr lang="en-US" sz="1600" dirty="0">
              <a:latin typeface="Huawei Sans" panose="020C0503030203020204" pitchFamily="34" charset="0"/>
              <a:cs typeface="Arial" panose="020B0604020202020204" pitchFamily="34" charset="0"/>
            </a:endParaRPr>
          </a:p>
          <a:p>
            <a:pPr marL="349060" lvl="2" fontAlgn="ctr">
              <a:spcBef>
                <a:spcPts val="792"/>
              </a:spcBef>
            </a:pPr>
            <a:r>
              <a:rPr lang="en-US" sz="1600" dirty="0" err="1">
                <a:latin typeface="Huawei Sans" panose="020C0503030203020204" pitchFamily="34" charset="0"/>
                <a:cs typeface="Arial" panose="020B0604020202020204" pitchFamily="34" charset="0"/>
              </a:rPr>
              <a:t>client.connect</a:t>
            </a:r>
            <a:r>
              <a:rPr lang="en-US" sz="1600" dirty="0">
                <a:latin typeface="Huawei Sans" panose="020C0503030203020204" pitchFamily="34" charset="0"/>
                <a:cs typeface="Arial" panose="020B0604020202020204" pitchFamily="34" charset="0"/>
              </a:rPr>
              <a:t>(hostname='192.168.56.100',port=22,username=‘</a:t>
            </a:r>
            <a:r>
              <a:rPr lang="en-US" sz="1600" dirty="0" err="1">
                <a:latin typeface="Huawei Sans" panose="020C0503030203020204" pitchFamily="34" charset="0"/>
                <a:cs typeface="Arial" panose="020B0604020202020204" pitchFamily="34" charset="0"/>
              </a:rPr>
              <a:t>client',password</a:t>
            </a:r>
            <a:r>
              <a:rPr lang="en-US" sz="1600" dirty="0">
                <a:latin typeface="Huawei Sans" panose="020C0503030203020204" pitchFamily="34" charset="0"/>
                <a:cs typeface="Arial" panose="020B0604020202020204" pitchFamily="34" charset="0"/>
              </a:rPr>
              <a:t>=‘</a:t>
            </a:r>
            <a:r>
              <a:rPr lang="en-US" sz="1600">
                <a:latin typeface="Huawei Sans" panose="020C0503030203020204" pitchFamily="34" charset="0"/>
                <a:cs typeface="Arial" panose="020B0604020202020204" pitchFamily="34" charset="0"/>
              </a:rPr>
              <a:t>123456</a:t>
            </a:r>
            <a:r>
              <a:rPr lang="en-US" sz="1600" smtClean="0">
                <a:latin typeface="Huawei Sans" panose="020C0503030203020204" pitchFamily="34" charset="0"/>
                <a:cs typeface="Arial" panose="020B0604020202020204" pitchFamily="34" charset="0"/>
              </a:rPr>
              <a:t>')</a:t>
            </a:r>
            <a:endParaRPr lang="en-US" sz="1600" dirty="0">
              <a:latin typeface="Huawei Sans" panose="020C0503030203020204" pitchFamily="34" charset="0"/>
              <a:cs typeface="Arial" panose="020B0604020202020204" pitchFamily="34" charset="0"/>
            </a:endParaRP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2677574013"/>
              </p:ext>
            </p:extLst>
          </p:nvPr>
        </p:nvGraphicFramePr>
        <p:xfrm>
          <a:off x="838200" y="3426145"/>
          <a:ext cx="10514012" cy="2374344"/>
        </p:xfrm>
        <a:graphic>
          <a:graphicData uri="http://schemas.openxmlformats.org/drawingml/2006/table">
            <a:tbl>
              <a:tblPr/>
              <a:tblGrid>
                <a:gridCol w="2936175">
                  <a:extLst>
                    <a:ext uri="{9D8B030D-6E8A-4147-A177-3AD203B41FA5}">
                      <a16:colId xmlns="" xmlns:a16="http://schemas.microsoft.com/office/drawing/2014/main" val="20000"/>
                    </a:ext>
                  </a:extLst>
                </a:gridCol>
                <a:gridCol w="7577837">
                  <a:extLst>
                    <a:ext uri="{9D8B030D-6E8A-4147-A177-3AD203B41FA5}">
                      <a16:colId xmlns="" xmlns:a16="http://schemas.microsoft.com/office/drawing/2014/main" val="20001"/>
                    </a:ext>
                  </a:extLst>
                </a:gridCol>
              </a:tblGrid>
              <a:tr h="300890">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94072">
                <a:tc>
                  <a:txBody>
                    <a:bodyPr/>
                    <a:lstStyle/>
                    <a:p>
                      <a:pPr marL="0" lvl="1" algn="l" defTabSz="914034" rtl="0" eaLnBrk="1" fontAlgn="ctr" latinLnBrk="0" hangingPunct="1"/>
                      <a:r>
                        <a:rPr lang="en-US" sz="1400" dirty="0">
                          <a:latin typeface="Huawei Sans" panose="020C0503030203020204" pitchFamily="34" charset="0"/>
                        </a:rPr>
                        <a:t>hostname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Target host to be connected. Only this parameter is mandatory.</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294072">
                <a:tc>
                  <a:txBody>
                    <a:bodyPr/>
                    <a:lstStyle/>
                    <a:p>
                      <a:pPr marL="0" lvl="1" algn="l" defTabSz="914034" rtl="0" eaLnBrk="1" fontAlgn="ctr" latinLnBrk="0" hangingPunct="1"/>
                      <a:r>
                        <a:rPr lang="en-US" sz="1400" smtClean="0">
                          <a:latin typeface="Huawei Sans" panose="020C0503030203020204" pitchFamily="34" charset="0"/>
                        </a:rPr>
                        <a:t>port</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Specified port. The default value is 22.</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username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User name for authentication. This parameter is left empty by default.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329466343"/>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password</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Password of the user to be authenticated. This parameter is left empty by default.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4"/>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solidFill>
                            <a:schemeClr val="tx1"/>
                          </a:solidFill>
                          <a:latin typeface="Huawei Sans" panose="020C0503030203020204" pitchFamily="34" charset="0"/>
                          <a:ea typeface="+mn-ea"/>
                          <a:cs typeface="+mn-cs"/>
                        </a:rPr>
                        <a:t>key_filename</a:t>
                      </a:r>
                      <a:endParaRPr lang="en-US" sz="1400" dirty="0">
                        <a:solidFill>
                          <a:schemeClr val="tx1"/>
                        </a:solidFill>
                        <a:latin typeface="Huawei Sans" panose="020C0503030203020204" pitchFamily="34" charset="0"/>
                        <a:ea typeface="+mn-ea"/>
                        <a:cs typeface="+mn-cs"/>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Private key file name or list. This parameter is left empty by default.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5"/>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solidFill>
                            <a:schemeClr val="tx1"/>
                          </a:solidFill>
                          <a:latin typeface="Huawei Sans" panose="020C0503030203020204" pitchFamily="34" charset="0"/>
                          <a:ea typeface="+mn-ea"/>
                          <a:cs typeface="+mn-cs"/>
                        </a:rPr>
                        <a:t>pkey</a:t>
                      </a:r>
                      <a:endParaRPr lang="en-US" sz="1400" dirty="0">
                        <a:solidFill>
                          <a:schemeClr val="tx1"/>
                        </a:solidFill>
                        <a:latin typeface="Huawei Sans" panose="020C0503030203020204" pitchFamily="34" charset="0"/>
                        <a:ea typeface="+mn-ea"/>
                        <a:cs typeface="+mn-cs"/>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Private key used for identity authentication.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7"/>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3956461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t>Method set_missing_host_key_policy</a:t>
            </a:r>
            <a:endParaRPr lang="en-US" dirty="0"/>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04428"/>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02279" lvl="1" indent="-302279" fontAlgn="ctr">
              <a:spcBef>
                <a:spcPts val="792"/>
              </a:spcBef>
              <a:buFont typeface="Arial" panose="020B0604020202020204" pitchFamily="34" charset="0"/>
              <a:buChar char="•"/>
            </a:pPr>
            <a:r>
              <a:rPr lang="en-US" sz="1800" dirty="0" err="1">
                <a:latin typeface="Huawei Sans" panose="020C0503030203020204" pitchFamily="34" charset="0"/>
              </a:rPr>
              <a:t>set_missing_host_key_policy</a:t>
            </a:r>
            <a:r>
              <a:rPr lang="en-US" sz="1800" dirty="0">
                <a:latin typeface="Huawei Sans" panose="020C0503030203020204" pitchFamily="34" charset="0"/>
              </a:rPr>
              <a:t>(): This method specifies a policy to be used when the connected server does not have a known host key.</a:t>
            </a:r>
          </a:p>
          <a:p>
            <a:pPr marL="302279" lvl="1" indent="-302279" fontAlgn="ctr">
              <a:spcBef>
                <a:spcPts val="792"/>
              </a:spcBef>
              <a:buFont typeface="Arial" panose="020B0604020202020204" pitchFamily="34" charset="0"/>
              <a:buChar char="•"/>
            </a:pP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770191"/>
            <a:ext cx="7321927" cy="338554"/>
          </a:xfrm>
          <a:prstGeom prst="rect">
            <a:avLst/>
          </a:prstGeom>
          <a:solidFill>
            <a:srgbClr val="F4FBFE"/>
          </a:solidFill>
          <a:ln>
            <a:solidFill>
              <a:srgbClr val="99DFF9"/>
            </a:solidFill>
          </a:ln>
        </p:spPr>
        <p:txBody>
          <a:bodyPr wrap="square" rtlCol="0">
            <a:spAutoFit/>
          </a:bodyPr>
          <a:lstStyle/>
          <a:p>
            <a:pPr marL="403039" lvl="1" indent="0" fontAlgn="ctr">
              <a:buNone/>
            </a:pPr>
            <a:r>
              <a:rPr lang="en-US" sz="1600" dirty="0" err="1">
                <a:latin typeface="Huawei Sans" panose="020C0503030203020204" pitchFamily="34" charset="0"/>
              </a:rPr>
              <a:t>client.set_missing_host_key_policy</a:t>
            </a:r>
            <a:r>
              <a:rPr lang="en-US" sz="1600" dirty="0">
                <a:latin typeface="Huawei Sans" panose="020C0503030203020204" pitchFamily="34" charset="0"/>
              </a:rPr>
              <a:t>(</a:t>
            </a:r>
            <a:r>
              <a:rPr lang="en-US" sz="1600" dirty="0" err="1">
                <a:latin typeface="Huawei Sans" panose="020C0503030203020204" pitchFamily="34" charset="0"/>
              </a:rPr>
              <a:t>paramiko.client.AutoAddPolicy</a:t>
            </a:r>
            <a:r>
              <a:rPr lang="en-US" sz="1600" dirty="0">
                <a:latin typeface="Huawei Sans" panose="020C0503030203020204" pitchFamily="34" charset="0"/>
              </a:rPr>
              <a:t>())</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1" y="3391336"/>
          <a:ext cx="10514012" cy="2557180"/>
        </p:xfrm>
        <a:graphic>
          <a:graphicData uri="http://schemas.openxmlformats.org/drawingml/2006/table">
            <a:tbl>
              <a:tblPr/>
              <a:tblGrid>
                <a:gridCol w="2690641">
                  <a:extLst>
                    <a:ext uri="{9D8B030D-6E8A-4147-A177-3AD203B41FA5}">
                      <a16:colId xmlns="" xmlns:a16="http://schemas.microsoft.com/office/drawing/2014/main" val="20000"/>
                    </a:ext>
                  </a:extLst>
                </a:gridCol>
                <a:gridCol w="7823371">
                  <a:extLst>
                    <a:ext uri="{9D8B030D-6E8A-4147-A177-3AD203B41FA5}">
                      <a16:colId xmlns="" xmlns:a16="http://schemas.microsoft.com/office/drawing/2014/main" val="20001"/>
                    </a:ext>
                  </a:extLst>
                </a:gridCol>
              </a:tblGrid>
              <a:tr h="437929">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784800">
                <a:tc>
                  <a:txBody>
                    <a:bodyPr/>
                    <a:lstStyle/>
                    <a:p>
                      <a:pPr marL="0" lvl="1" algn="l" defTabSz="914034" rtl="0" eaLnBrk="1" fontAlgn="ctr" latinLnBrk="0" hangingPunct="1"/>
                      <a:r>
                        <a:rPr lang="en-US" sz="1400" dirty="0" err="1">
                          <a:latin typeface="Huawei Sans" panose="020C0503030203020204" pitchFamily="34" charset="0"/>
                        </a:rPr>
                        <a:t>AutoAddPolicy</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smtClean="0">
                          <a:solidFill>
                            <a:schemeClr val="tx1"/>
                          </a:solidFill>
                          <a:latin typeface="Huawei Sans" panose="020C0503030203020204" pitchFamily="34" charset="0"/>
                          <a:ea typeface="+mn-ea"/>
                          <a:cs typeface="+mn-cs"/>
                        </a:rPr>
                        <a:t>Automatically adds the host name and host key to the local HostKeys object, without depending on the configurations of the load_system_host_keys method. That is, when a new SSH connection is set up, you do not need to enter </a:t>
                      </a:r>
                      <a:r>
                        <a:rPr lang="en-US" sz="1400" b="1" smtClean="0">
                          <a:solidFill>
                            <a:schemeClr val="tx1"/>
                          </a:solidFill>
                          <a:latin typeface="Huawei Sans" panose="020C0503030203020204" pitchFamily="34" charset="0"/>
                          <a:ea typeface="+mn-ea"/>
                          <a:cs typeface="+mn-cs"/>
                        </a:rPr>
                        <a:t>yes</a:t>
                      </a:r>
                      <a:r>
                        <a:rPr lang="en-US" sz="1400" smtClean="0">
                          <a:solidFill>
                            <a:schemeClr val="tx1"/>
                          </a:solidFill>
                          <a:latin typeface="Huawei Sans" panose="020C0503030203020204" pitchFamily="34" charset="0"/>
                          <a:ea typeface="+mn-ea"/>
                          <a:cs typeface="+mn-cs"/>
                        </a:rPr>
                        <a:t> or </a:t>
                      </a:r>
                      <a:r>
                        <a:rPr lang="en-US" sz="1400" b="1" smtClean="0">
                          <a:solidFill>
                            <a:schemeClr val="tx1"/>
                          </a:solidFill>
                          <a:latin typeface="Huawei Sans" panose="020C0503030203020204" pitchFamily="34" charset="0"/>
                          <a:ea typeface="+mn-ea"/>
                          <a:cs typeface="+mn-cs"/>
                        </a:rPr>
                        <a:t>no</a:t>
                      </a:r>
                      <a:r>
                        <a:rPr lang="en-US" sz="1400" smtClean="0">
                          <a:solidFill>
                            <a:schemeClr val="tx1"/>
                          </a:solidFill>
                          <a:latin typeface="Huawei Sans" panose="020C0503030203020204" pitchFamily="34" charset="0"/>
                          <a:ea typeface="+mn-ea"/>
                          <a:cs typeface="+mn-cs"/>
                        </a:rPr>
                        <a:t> for confirmation.</a:t>
                      </a:r>
                      <a:endParaRPr lang="en-US" sz="1400" dirty="0">
                        <a:solidFill>
                          <a:schemeClr val="tx1"/>
                        </a:solidFill>
                        <a:latin typeface="Huawei Sans" panose="020C0503030203020204" pitchFamily="34" charset="0"/>
                        <a:ea typeface="+mn-ea"/>
                        <a:cs typeface="+mn-cs"/>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784800">
                <a:tc>
                  <a:txBody>
                    <a:bodyPr/>
                    <a:lstStyle/>
                    <a:p>
                      <a:pPr marL="0" lvl="1" algn="l" defTabSz="914034" rtl="0" eaLnBrk="1" fontAlgn="ctr" latinLnBrk="0" hangingPunct="1"/>
                      <a:r>
                        <a:rPr lang="en-US" sz="1400" dirty="0" err="1">
                          <a:latin typeface="Huawei Sans" panose="020C0503030203020204" pitchFamily="34" charset="0"/>
                        </a:rPr>
                        <a:t>WarningPolicy</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Logs a Python-style warning for an unknown host key and accepts it. This method provides functions similar to </a:t>
                      </a:r>
                      <a:r>
                        <a:rPr lang="en-US" sz="1400" dirty="0" err="1">
                          <a:solidFill>
                            <a:schemeClr val="tx1"/>
                          </a:solidFill>
                          <a:latin typeface="Huawei Sans" panose="020C0503030203020204" pitchFamily="34" charset="0"/>
                          <a:ea typeface="+mn-ea"/>
                          <a:cs typeface="+mn-cs"/>
                        </a:rPr>
                        <a:t>AutoAddPolicy</a:t>
                      </a:r>
                      <a:r>
                        <a:rPr lang="en-US" sz="1400" dirty="0">
                          <a:solidFill>
                            <a:schemeClr val="tx1"/>
                          </a:solidFill>
                          <a:latin typeface="Huawei Sans" panose="020C0503030203020204" pitchFamily="34" charset="0"/>
                          <a:ea typeface="+mn-ea"/>
                          <a:cs typeface="+mn-cs"/>
                        </a:rPr>
                        <a:t>. The difference lies in that this method will display a message, indicating that the connection is a new connection.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549651">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latin typeface="Huawei Sans" panose="020C0503030203020204" pitchFamily="34" charset="0"/>
                        </a:rPr>
                        <a:t>RejectPolicy</a:t>
                      </a:r>
                      <a:endParaRPr lang="en-US" sz="1400" dirty="0">
                        <a:latin typeface="Huawei Sans" panose="020C0503030203020204" pitchFamily="34" charset="0"/>
                      </a:endParaRP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Automatically rejects the unknown host name and key. This method depends on the configuration of the </a:t>
                      </a:r>
                      <a:r>
                        <a:rPr lang="en-US" sz="1400" dirty="0" err="1">
                          <a:solidFill>
                            <a:schemeClr val="tx1"/>
                          </a:solidFill>
                          <a:latin typeface="Huawei Sans" panose="020C0503030203020204" pitchFamily="34" charset="0"/>
                          <a:ea typeface="+mn-ea"/>
                          <a:cs typeface="+mn-cs"/>
                        </a:rPr>
                        <a:t>load_system_host_keys</a:t>
                      </a:r>
                      <a:r>
                        <a:rPr lang="en-US" sz="1400" dirty="0">
                          <a:solidFill>
                            <a:schemeClr val="tx1"/>
                          </a:solidFill>
                          <a:latin typeface="Huawei Sans" panose="020C0503030203020204" pitchFamily="34" charset="0"/>
                          <a:ea typeface="+mn-ea"/>
                          <a:cs typeface="+mn-cs"/>
                        </a:rPr>
                        <a:t> method. This is the default option.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329466343"/>
                  </a:ext>
                </a:extLst>
              </a:tr>
            </a:tbl>
          </a:graphicData>
        </a:graphic>
      </p:graphicFrame>
    </p:spTree>
    <p:extLst>
      <p:ext uri="{BB962C8B-B14F-4D97-AF65-F5344CB8AC3E}">
        <p14:creationId xmlns:p14="http://schemas.microsoft.com/office/powerpoint/2010/main" val="31202468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t>Method load_system_host_keys</a:t>
            </a:r>
            <a:endParaRPr lang="en-US" dirty="0"/>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04428"/>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02279" lvl="1" indent="-302279" fontAlgn="ctr">
              <a:spcBef>
                <a:spcPts val="792"/>
              </a:spcBef>
              <a:buFont typeface="Arial" panose="020B0604020202020204" pitchFamily="34" charset="0"/>
              <a:buChar char="•"/>
            </a:pPr>
            <a:r>
              <a:rPr lang="en-US" sz="1800" dirty="0" err="1">
                <a:latin typeface="Huawei Sans" panose="020C0503030203020204" pitchFamily="34" charset="0"/>
              </a:rPr>
              <a:t>load_system_host_keys</a:t>
            </a:r>
            <a:r>
              <a:rPr lang="en-US" sz="1800" dirty="0">
                <a:latin typeface="Huawei Sans" panose="020C0503030203020204" pitchFamily="34" charset="0"/>
              </a:rPr>
              <a:t>(): This method loads the host key from the system file. If no parameter is specified, the system attempts to read the key from the </a:t>
            </a:r>
            <a:r>
              <a:rPr lang="en-US" sz="1800" b="1" dirty="0">
                <a:latin typeface="Huawei Sans" panose="020C0503030203020204" pitchFamily="34" charset="0"/>
              </a:rPr>
              <a:t>known hosts</a:t>
            </a:r>
            <a:r>
              <a:rPr lang="en-US" sz="1800" dirty="0">
                <a:latin typeface="Huawei Sans" panose="020C0503030203020204" pitchFamily="34" charset="0"/>
              </a:rPr>
              <a:t> file on the local host.</a:t>
            </a:r>
          </a:p>
          <a:p>
            <a:pPr marL="302279" lvl="1" indent="-302279" fontAlgn="ctr">
              <a:spcBef>
                <a:spcPts val="792"/>
              </a:spcBef>
              <a:buFont typeface="Arial" panose="020B0604020202020204" pitchFamily="34" charset="0"/>
              <a:buChar char="•"/>
            </a:pP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3056193"/>
            <a:ext cx="7321927" cy="338554"/>
          </a:xfrm>
          <a:prstGeom prst="rect">
            <a:avLst/>
          </a:prstGeom>
          <a:solidFill>
            <a:srgbClr val="F4FBFE"/>
          </a:solidFill>
          <a:ln>
            <a:solidFill>
              <a:srgbClr val="99DFF9"/>
            </a:solidFill>
          </a:ln>
        </p:spPr>
        <p:txBody>
          <a:bodyPr wrap="square" rtlCol="0">
            <a:spAutoFit/>
          </a:bodyPr>
          <a:lstStyle/>
          <a:p>
            <a:pPr marL="403039" lvl="1" indent="0" fontAlgn="ctr">
              <a:buNone/>
            </a:pPr>
            <a:r>
              <a:rPr lang="en-US" sz="1600" dirty="0" err="1">
                <a:latin typeface="Huawei Sans" panose="020C0503030203020204" pitchFamily="34" charset="0"/>
              </a:rPr>
              <a:t>client.load_system_host_keys</a:t>
            </a:r>
            <a:r>
              <a:rPr lang="en-US" sz="1600" dirty="0">
                <a:latin typeface="Huawei Sans" panose="020C0503030203020204" pitchFamily="34" charset="0"/>
              </a:rPr>
              <a:t>()</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3586350"/>
          <a:ext cx="10514013" cy="704186"/>
        </p:xfrm>
        <a:graphic>
          <a:graphicData uri="http://schemas.openxmlformats.org/drawingml/2006/table">
            <a:tbl>
              <a:tblPr/>
              <a:tblGrid>
                <a:gridCol w="4532501">
                  <a:extLst>
                    <a:ext uri="{9D8B030D-6E8A-4147-A177-3AD203B41FA5}">
                      <a16:colId xmlns="" xmlns:a16="http://schemas.microsoft.com/office/drawing/2014/main" val="20000"/>
                    </a:ext>
                  </a:extLst>
                </a:gridCol>
                <a:gridCol w="5981512">
                  <a:extLst>
                    <a:ext uri="{9D8B030D-6E8A-4147-A177-3AD203B41FA5}">
                      <a16:colId xmlns="" xmlns:a16="http://schemas.microsoft.com/office/drawing/2014/main" val="20001"/>
                    </a:ext>
                  </a:extLst>
                </a:gridCol>
              </a:tblGrid>
              <a:tr h="0">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marL="0" lvl="1" algn="l" defTabSz="914034" rtl="0" eaLnBrk="1" fontAlgn="ctr" latinLnBrk="0" hangingPunct="1"/>
                      <a:r>
                        <a:rPr lang="en-US" sz="1400" dirty="0">
                          <a:latin typeface="Huawei Sans" panose="020C0503030203020204" pitchFamily="34" charset="0"/>
                        </a:rPr>
                        <a:t>filename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File name. This parameter is left empty by default.</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27553199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Method exec_command</a:t>
            </a:r>
            <a:endParaRPr lang="en-US" dirty="0">
              <a:sym typeface="Huawei Sans" panose="020C0503030203020204" pitchFamily="34" charset="0"/>
            </a:endParaRPr>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04428"/>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02279" lvl="1" indent="-302279" fontAlgn="ctr">
              <a:spcBef>
                <a:spcPts val="792"/>
              </a:spcBef>
              <a:buFont typeface="Arial" panose="020B0604020202020204" pitchFamily="34" charset="0"/>
              <a:buChar char="•"/>
            </a:pPr>
            <a:r>
              <a:rPr lang="en-US" sz="1800" dirty="0" err="1">
                <a:latin typeface="Huawei Sans" panose="020C0503030203020204" pitchFamily="34" charset="0"/>
              </a:rPr>
              <a:t>exec_command</a:t>
            </a:r>
            <a:r>
              <a:rPr lang="en-US" sz="1800" dirty="0">
                <a:latin typeface="Huawei Sans" panose="020C0503030203020204" pitchFamily="34" charset="0"/>
              </a:rPr>
              <a:t>(): This method is used to run Linux commands on a remote server.</a:t>
            </a:r>
          </a:p>
          <a:p>
            <a:pPr marL="302279" lvl="1" indent="-302279" fontAlgn="ctr">
              <a:spcBef>
                <a:spcPts val="792"/>
              </a:spcBef>
              <a:buFont typeface="Arial" panose="020B0604020202020204" pitchFamily="34" charset="0"/>
              <a:buChar char="•"/>
            </a:pP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417768"/>
            <a:ext cx="7321927" cy="338554"/>
          </a:xfrm>
          <a:prstGeom prst="rect">
            <a:avLst/>
          </a:prstGeom>
          <a:solidFill>
            <a:srgbClr val="F4FBFE"/>
          </a:solidFill>
          <a:ln>
            <a:solidFill>
              <a:srgbClr val="99DFF9"/>
            </a:solidFill>
          </a:ln>
        </p:spPr>
        <p:txBody>
          <a:bodyPr wrap="square" rtlCol="0">
            <a:spAutoFit/>
          </a:bodyPr>
          <a:lstStyle/>
          <a:p>
            <a:pPr marL="349060" lvl="2" indent="0" algn="just" fontAlgn="ctr">
              <a:spcBef>
                <a:spcPts val="792"/>
              </a:spcBef>
              <a:buNone/>
            </a:pPr>
            <a:r>
              <a:rPr lang="en-US" sz="1600" dirty="0" err="1">
                <a:latin typeface="Huawei Sans" panose="020C0503030203020204" pitchFamily="34" charset="0"/>
              </a:rPr>
              <a:t>stdin,stdout,stderr</a:t>
            </a:r>
            <a:r>
              <a:rPr lang="en-US" sz="1600" dirty="0">
                <a:latin typeface="Huawei Sans" panose="020C0503030203020204" pitchFamily="34" charset="0"/>
              </a:rPr>
              <a:t>=</a:t>
            </a:r>
            <a:r>
              <a:rPr lang="en-US" sz="1600" dirty="0" err="1">
                <a:latin typeface="Huawei Sans" panose="020C0503030203020204" pitchFamily="34" charset="0"/>
              </a:rPr>
              <a:t>client.exec_command</a:t>
            </a:r>
            <a:r>
              <a:rPr lang="en-US" sz="1600" dirty="0">
                <a:latin typeface="Huawei Sans" panose="020C0503030203020204" pitchFamily="34" charset="0"/>
              </a:rPr>
              <a:t>(‘ls –l’)</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3105700"/>
          <a:ext cx="9788887" cy="785696"/>
        </p:xfrm>
        <a:graphic>
          <a:graphicData uri="http://schemas.openxmlformats.org/drawingml/2006/table">
            <a:tbl>
              <a:tblPr/>
              <a:tblGrid>
                <a:gridCol w="4219905">
                  <a:extLst>
                    <a:ext uri="{9D8B030D-6E8A-4147-A177-3AD203B41FA5}">
                      <a16:colId xmlns="" xmlns:a16="http://schemas.microsoft.com/office/drawing/2014/main" val="20000"/>
                    </a:ext>
                  </a:extLst>
                </a:gridCol>
                <a:gridCol w="5568982">
                  <a:extLst>
                    <a:ext uri="{9D8B030D-6E8A-4147-A177-3AD203B41FA5}">
                      <a16:colId xmlns="" xmlns:a16="http://schemas.microsoft.com/office/drawing/2014/main" val="20001"/>
                    </a:ext>
                  </a:extLst>
                </a:gridCol>
              </a:tblGrid>
              <a:tr h="397350">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marL="0" lvl="1" algn="l" defTabSz="914034" rtl="0" eaLnBrk="1" fontAlgn="ctr" latinLnBrk="0" hangingPunct="1"/>
                      <a:r>
                        <a:rPr lang="en-US" sz="1400" dirty="0">
                          <a:latin typeface="Huawei Sans" panose="020C0503030203020204" pitchFamily="34" charset="0"/>
                        </a:rPr>
                        <a:t>command</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Linux command to be executed.</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40065996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sz="quarter" idx="11"/>
          </p:nvPr>
        </p:nvSpPr>
        <p:spPr/>
        <p:txBody>
          <a:bodyPr/>
          <a:lstStyle/>
          <a:p>
            <a:r>
              <a:rPr lang="en-US" dirty="0"/>
              <a:t>Upon completion of this course, you will be able to:</a:t>
            </a:r>
          </a:p>
          <a:p>
            <a:pPr lvl="1"/>
            <a:r>
              <a:rPr lang="en-US" dirty="0"/>
              <a:t>Describe the basic concepts and working principles of SSH.</a:t>
            </a:r>
          </a:p>
          <a:p>
            <a:pPr lvl="1"/>
            <a:r>
              <a:rPr lang="en-US" dirty="0"/>
              <a:t>Understand the concept of </a:t>
            </a:r>
            <a:r>
              <a:rPr lang="en-US" dirty="0" err="1"/>
              <a:t>Paramiko</a:t>
            </a:r>
            <a:r>
              <a:rPr lang="en-US" dirty="0"/>
              <a:t>.</a:t>
            </a:r>
          </a:p>
          <a:p>
            <a:pPr lvl="1"/>
            <a:r>
              <a:rPr lang="en-US" dirty="0"/>
              <a:t>Master the composition and common methods of </a:t>
            </a:r>
            <a:r>
              <a:rPr lang="en-US" dirty="0" err="1"/>
              <a:t>Paramiko</a:t>
            </a:r>
            <a:r>
              <a:rPr lang="en-US" dirty="0"/>
              <a:t>.</a:t>
            </a:r>
          </a:p>
          <a:p>
            <a:pPr lvl="1"/>
            <a:r>
              <a:rPr lang="en-US" dirty="0"/>
              <a:t>Grasp the common methods for implementing </a:t>
            </a:r>
            <a:r>
              <a:rPr lang="en-US" dirty="0" err="1"/>
              <a:t>Paramiko</a:t>
            </a:r>
            <a:r>
              <a:rPr lang="en-US" dirty="0"/>
              <a:t>.</a:t>
            </a:r>
          </a:p>
          <a:p>
            <a:endParaRPr lang="en-US" altLang="zh-CN" dirty="0"/>
          </a:p>
        </p:txBody>
      </p:sp>
    </p:spTree>
    <p:extLst>
      <p:ext uri="{BB962C8B-B14F-4D97-AF65-F5344CB8AC3E}">
        <p14:creationId xmlns:p14="http://schemas.microsoft.com/office/powerpoint/2010/main" val="26735986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t>Method invoke_shell</a:t>
            </a:r>
            <a:endParaRPr lang="en-US" dirty="0"/>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04428"/>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02279" lvl="1" indent="-302279" fontAlgn="ctr">
              <a:spcBef>
                <a:spcPts val="792"/>
              </a:spcBef>
              <a:buFont typeface="Arial" panose="020B0604020202020204" pitchFamily="34" charset="0"/>
              <a:buChar char="•"/>
            </a:pPr>
            <a:r>
              <a:rPr lang="en-US" sz="1800" dirty="0" err="1">
                <a:latin typeface="Huawei Sans" panose="020C0503030203020204" pitchFamily="34" charset="0"/>
              </a:rPr>
              <a:t>invoke_shell</a:t>
            </a:r>
            <a:r>
              <a:rPr lang="en-US" sz="1800" dirty="0">
                <a:latin typeface="Huawei Sans" panose="020C0503030203020204" pitchFamily="34" charset="0"/>
              </a:rPr>
              <a:t>(): This method starts an interactive shell session based on the SSH session connection.</a:t>
            </a:r>
          </a:p>
          <a:p>
            <a:pPr marL="302279" lvl="1" indent="-302279" fontAlgn="ctr">
              <a:spcBef>
                <a:spcPts val="792"/>
              </a:spcBef>
              <a:buFont typeface="Arial" panose="020B0604020202020204" pitchFamily="34" charset="0"/>
              <a:buChar char="•"/>
            </a:pP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436543"/>
            <a:ext cx="7321927" cy="338554"/>
          </a:xfrm>
          <a:prstGeom prst="rect">
            <a:avLst/>
          </a:prstGeom>
          <a:solidFill>
            <a:srgbClr val="F4FBFE"/>
          </a:solidFill>
          <a:ln>
            <a:solidFill>
              <a:srgbClr val="99DFF9"/>
            </a:solidFill>
          </a:ln>
        </p:spPr>
        <p:txBody>
          <a:bodyPr wrap="square" rtlCol="0">
            <a:spAutoFit/>
          </a:bodyPr>
          <a:lstStyle/>
          <a:p>
            <a:pPr marL="403039" lvl="1" indent="0" fontAlgn="ctr">
              <a:buNone/>
            </a:pPr>
            <a:r>
              <a:rPr lang="en-US" sz="1600" dirty="0">
                <a:latin typeface="Huawei Sans" panose="020C0503030203020204" pitchFamily="34" charset="0"/>
              </a:rPr>
              <a:t>cli = </a:t>
            </a:r>
            <a:r>
              <a:rPr lang="en-US" sz="1600" dirty="0" err="1">
                <a:latin typeface="Huawei Sans" panose="020C0503030203020204" pitchFamily="34" charset="0"/>
              </a:rPr>
              <a:t>client.invoke_shell</a:t>
            </a:r>
            <a:r>
              <a:rPr lang="en-US" sz="1600" dirty="0">
                <a:latin typeface="Huawei Sans" panose="020C0503030203020204" pitchFamily="34" charset="0"/>
              </a:rPr>
              <a:t>()</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774192" y="3195474"/>
          <a:ext cx="9788887" cy="785696"/>
        </p:xfrm>
        <a:graphic>
          <a:graphicData uri="http://schemas.openxmlformats.org/drawingml/2006/table">
            <a:tbl>
              <a:tblPr/>
              <a:tblGrid>
                <a:gridCol w="4219905">
                  <a:extLst>
                    <a:ext uri="{9D8B030D-6E8A-4147-A177-3AD203B41FA5}">
                      <a16:colId xmlns="" xmlns:a16="http://schemas.microsoft.com/office/drawing/2014/main" val="20000"/>
                    </a:ext>
                  </a:extLst>
                </a:gridCol>
                <a:gridCol w="5568982">
                  <a:extLst>
                    <a:ext uri="{9D8B030D-6E8A-4147-A177-3AD203B41FA5}">
                      <a16:colId xmlns="" xmlns:a16="http://schemas.microsoft.com/office/drawing/2014/main" val="20001"/>
                    </a:ext>
                  </a:extLst>
                </a:gridCol>
              </a:tblGrid>
              <a:tr h="397350">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None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None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6295614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FC12CA-11E8-48C6-9676-F6E786635BA7}"/>
              </a:ext>
            </a:extLst>
          </p:cNvPr>
          <p:cNvSpPr>
            <a:spLocks noGrp="1"/>
          </p:cNvSpPr>
          <p:nvPr>
            <p:ph type="title"/>
          </p:nvPr>
        </p:nvSpPr>
        <p:spPr/>
        <p:txBody>
          <a:bodyPr/>
          <a:lstStyle/>
          <a:p>
            <a:r>
              <a:rPr lang="en-US"/>
              <a:t>Method open_sftp</a:t>
            </a:r>
            <a:endParaRPr lang="en-US" dirty="0"/>
          </a:p>
        </p:txBody>
      </p:sp>
      <p:sp>
        <p:nvSpPr>
          <p:cNvPr id="3" name="内容占位符 2">
            <a:extLst>
              <a:ext uri="{FF2B5EF4-FFF2-40B4-BE49-F238E27FC236}">
                <a16:creationId xmlns="" xmlns:a16="http://schemas.microsoft.com/office/drawing/2014/main" id="{D7097A8A-DE97-48C9-BD10-D1358457795B}"/>
              </a:ext>
            </a:extLst>
          </p:cNvPr>
          <p:cNvSpPr txBox="1">
            <a:spLocks/>
          </p:cNvSpPr>
          <p:nvPr/>
        </p:nvSpPr>
        <p:spPr>
          <a:xfrm>
            <a:off x="459535" y="1204428"/>
            <a:ext cx="11286378" cy="115438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02279" lvl="1" indent="-302279" fontAlgn="ctr">
              <a:spcBef>
                <a:spcPts val="792"/>
              </a:spcBef>
              <a:buFont typeface="Arial" panose="020B0604020202020204" pitchFamily="34" charset="0"/>
              <a:buChar char="•"/>
            </a:pPr>
            <a:r>
              <a:rPr lang="en-US" sz="1800" dirty="0" err="1">
                <a:latin typeface="Huawei Sans" panose="020C0503030203020204" pitchFamily="34" charset="0"/>
              </a:rPr>
              <a:t>open_sftp</a:t>
            </a:r>
            <a:r>
              <a:rPr lang="en-US" sz="1800" dirty="0">
                <a:latin typeface="Huawei Sans" panose="020C0503030203020204" pitchFamily="34" charset="0"/>
              </a:rPr>
              <a:t>(): This method creates and opens an SFTP session on the SSH server.</a:t>
            </a:r>
          </a:p>
          <a:p>
            <a:pPr marL="302279" lvl="1" indent="-302279" fontAlgn="ctr">
              <a:spcBef>
                <a:spcPts val="792"/>
              </a:spcBef>
              <a:buFont typeface="Arial" panose="020B0604020202020204" pitchFamily="34" charset="0"/>
              <a:buChar char="•"/>
            </a:pPr>
            <a:r>
              <a:rPr lang="en-US" sz="1800" dirty="0">
                <a:latin typeface="Huawei Sans" panose="020C0503030203020204" pitchFamily="34" charset="0"/>
              </a:rPr>
              <a:t>The following is an example of the method:</a:t>
            </a:r>
          </a:p>
          <a:p>
            <a:pPr fontAlgn="ctr"/>
            <a:endParaRPr lang="en-US" altLang="zh-CN" sz="1800" dirty="0">
              <a:latin typeface="Huawei Sans" panose="020C0503030203020204" pitchFamily="34" charset="0"/>
            </a:endParaRPr>
          </a:p>
        </p:txBody>
      </p:sp>
      <p:sp>
        <p:nvSpPr>
          <p:cNvPr id="4" name="文本框 3">
            <a:extLst>
              <a:ext uri="{FF2B5EF4-FFF2-40B4-BE49-F238E27FC236}">
                <a16:creationId xmlns="" xmlns:a16="http://schemas.microsoft.com/office/drawing/2014/main" id="{69387562-BBB4-4B4D-B3CF-C5337D4F1D5C}"/>
              </a:ext>
            </a:extLst>
          </p:cNvPr>
          <p:cNvSpPr txBox="1"/>
          <p:nvPr/>
        </p:nvSpPr>
        <p:spPr>
          <a:xfrm>
            <a:off x="838200" y="2438708"/>
            <a:ext cx="7321927" cy="338554"/>
          </a:xfrm>
          <a:prstGeom prst="rect">
            <a:avLst/>
          </a:prstGeom>
          <a:solidFill>
            <a:srgbClr val="F4FBFE"/>
          </a:solidFill>
          <a:ln>
            <a:solidFill>
              <a:srgbClr val="99DFF9"/>
            </a:solidFill>
          </a:ln>
        </p:spPr>
        <p:txBody>
          <a:bodyPr wrap="square" rtlCol="0">
            <a:spAutoFit/>
          </a:bodyPr>
          <a:lstStyle/>
          <a:p>
            <a:pPr marL="403039" lvl="1" indent="0" fontAlgn="ctr">
              <a:buNone/>
            </a:pPr>
            <a:r>
              <a:rPr lang="en-US" sz="1600" dirty="0" err="1">
                <a:latin typeface="Huawei Sans" panose="020C0503030203020204" pitchFamily="34" charset="0"/>
              </a:rPr>
              <a:t>sftp</a:t>
            </a:r>
            <a:r>
              <a:rPr lang="en-US" sz="1600" dirty="0">
                <a:latin typeface="Huawei Sans" panose="020C0503030203020204" pitchFamily="34" charset="0"/>
              </a:rPr>
              <a:t>=</a:t>
            </a:r>
            <a:r>
              <a:rPr lang="en-US" sz="1600" dirty="0" err="1">
                <a:latin typeface="Huawei Sans" panose="020C0503030203020204" pitchFamily="34" charset="0"/>
              </a:rPr>
              <a:t>client.open_sftp</a:t>
            </a:r>
            <a:r>
              <a:rPr lang="en-US" sz="1600" dirty="0">
                <a:latin typeface="Huawei Sans" panose="020C0503030203020204" pitchFamily="34" charset="0"/>
              </a:rPr>
              <a:t>()</a:t>
            </a:r>
          </a:p>
        </p:txBody>
      </p:sp>
      <p:graphicFrame>
        <p:nvGraphicFramePr>
          <p:cNvPr id="6" name="表格 5">
            <a:extLst>
              <a:ext uri="{FF2B5EF4-FFF2-40B4-BE49-F238E27FC236}">
                <a16:creationId xmlns="" xmlns:a16="http://schemas.microsoft.com/office/drawing/2014/main" id="{F519A085-E072-4FC0-9DB2-DF62A37F547F}"/>
              </a:ext>
            </a:extLst>
          </p:cNvPr>
          <p:cNvGraphicFramePr>
            <a:graphicFrameLocks noGrp="1"/>
          </p:cNvGraphicFramePr>
          <p:nvPr/>
        </p:nvGraphicFramePr>
        <p:xfrm>
          <a:off x="838200" y="3160549"/>
          <a:ext cx="9788887" cy="785696"/>
        </p:xfrm>
        <a:graphic>
          <a:graphicData uri="http://schemas.openxmlformats.org/drawingml/2006/table">
            <a:tbl>
              <a:tblPr/>
              <a:tblGrid>
                <a:gridCol w="4219905">
                  <a:extLst>
                    <a:ext uri="{9D8B030D-6E8A-4147-A177-3AD203B41FA5}">
                      <a16:colId xmlns="" xmlns:a16="http://schemas.microsoft.com/office/drawing/2014/main" val="20000"/>
                    </a:ext>
                  </a:extLst>
                </a:gridCol>
                <a:gridCol w="5568982">
                  <a:extLst>
                    <a:ext uri="{9D8B030D-6E8A-4147-A177-3AD203B41FA5}">
                      <a16:colId xmlns="" xmlns:a16="http://schemas.microsoft.com/office/drawing/2014/main" val="20001"/>
                    </a:ext>
                  </a:extLst>
                </a:gridCol>
              </a:tblGrid>
              <a:tr h="397350">
                <a:tc>
                  <a:txBody>
                    <a:bodyPr/>
                    <a:lstStyle/>
                    <a:p>
                      <a:pPr algn="ctr" fontAlgn="ctr"/>
                      <a:r>
                        <a:rPr lang="en-US" sz="1600" b="1" dirty="0">
                          <a:solidFill>
                            <a:schemeClr val="bg1"/>
                          </a:solidFill>
                          <a:latin typeface="Huawei Sans" panose="020C0503030203020204" pitchFamily="34" charset="0"/>
                          <a:ea typeface="+mn-ea"/>
                        </a:rPr>
                        <a:t>Parameter</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None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None</a:t>
                      </a:r>
                    </a:p>
                  </a:txBody>
                  <a:tcPr marL="90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5588420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fontAlgn="auto">
              <a:buFont typeface="微软雅黑" panose="020B0503020204020204" pitchFamily="34" charset="-122"/>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Practices in SSH Python Scripts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Practices in SFTP Python Scripts</a:t>
            </a:r>
          </a:p>
          <a:p>
            <a:pPr lvl="1"/>
            <a:endParaRPr lang="en-US" altLang="zh-CN">
              <a:sym typeface="Huawei Sans" panose="020C0503030203020204" pitchFamily="34" charset="0"/>
            </a:endParaRPr>
          </a:p>
          <a:p>
            <a:pPr lvl="1"/>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10473762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a:t>Description:</a:t>
            </a:r>
          </a:p>
          <a:p>
            <a:r>
              <a:rPr lang="en-US" sz="1800"/>
              <a:t>As shown in the figure below, after the STelnet server function is enabled on the switch that functions as the SSH server, the PC functioning as the SSH client can log in to the SSH server in password or RSA authentication mode.</a:t>
            </a:r>
          </a:p>
          <a:p>
            <a:r>
              <a:rPr lang="en-US" sz="1800"/>
              <a:t>This case uses RSA user authentication as an example to describe how to configure a client so that it logs in to a server through SSH using the Paramiko module of Python.</a:t>
            </a:r>
            <a:endParaRPr lang="en-US" altLang="zh-CN" sz="1800"/>
          </a:p>
          <a:p>
            <a:endParaRPr lang="en-US" altLang="zh-CN" sz="1800" dirty="0"/>
          </a:p>
        </p:txBody>
      </p:sp>
      <p:sp>
        <p:nvSpPr>
          <p:cNvPr id="5" name="标题 4">
            <a:extLst>
              <a:ext uri="{FF2B5EF4-FFF2-40B4-BE49-F238E27FC236}">
                <a16:creationId xmlns="" xmlns:a16="http://schemas.microsoft.com/office/drawing/2014/main" id="{8D19C945-FB7C-43B3-9617-D7EAE256D0BC}"/>
              </a:ext>
            </a:extLst>
          </p:cNvPr>
          <p:cNvSpPr>
            <a:spLocks noGrp="1"/>
          </p:cNvSpPr>
          <p:nvPr>
            <p:ph type="title"/>
          </p:nvPr>
        </p:nvSpPr>
        <p:spPr/>
        <p:txBody>
          <a:bodyPr/>
          <a:lstStyle/>
          <a:p>
            <a:r>
              <a:rPr lang="en-US"/>
              <a:t>Case: Using SSH to Log In to a Device</a:t>
            </a:r>
            <a:endParaRPr lang="en-US" dirty="0"/>
          </a:p>
        </p:txBody>
      </p:sp>
      <p:grpSp>
        <p:nvGrpSpPr>
          <p:cNvPr id="78" name="组合 77">
            <a:extLst>
              <a:ext uri="{FF2B5EF4-FFF2-40B4-BE49-F238E27FC236}">
                <a16:creationId xmlns="" xmlns:a16="http://schemas.microsoft.com/office/drawing/2014/main" id="{1D3C8CF5-5A8D-4753-9D94-EEA573CC72CB}"/>
              </a:ext>
            </a:extLst>
          </p:cNvPr>
          <p:cNvGrpSpPr/>
          <p:nvPr/>
        </p:nvGrpSpPr>
        <p:grpSpPr>
          <a:xfrm>
            <a:off x="2032635" y="4722321"/>
            <a:ext cx="7463118" cy="1210928"/>
            <a:chOff x="1990165" y="1344713"/>
            <a:chExt cx="7463118" cy="1210928"/>
          </a:xfrm>
        </p:grpSpPr>
        <p:sp>
          <p:nvSpPr>
            <p:cNvPr id="90" name="矩形: 圆角 23">
              <a:extLst>
                <a:ext uri="{FF2B5EF4-FFF2-40B4-BE49-F238E27FC236}">
                  <a16:creationId xmlns="" xmlns:a16="http://schemas.microsoft.com/office/drawing/2014/main" id="{FCA78E05-2E38-43E2-B379-4EC2C561C5AA}"/>
                </a:ext>
              </a:extLst>
            </p:cNvPr>
            <p:cNvSpPr/>
            <p:nvPr/>
          </p:nvSpPr>
          <p:spPr>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pic>
          <p:nvPicPr>
            <p:cNvPr id="91" name="图片 90">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92" name="图片 91"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93" name="直接连接符 92">
              <a:extLst>
                <a:ext uri="{FF2B5EF4-FFF2-40B4-BE49-F238E27FC236}">
                  <a16:creationId xmlns="" xmlns:a16="http://schemas.microsoft.com/office/drawing/2014/main" id="{4E6C53B9-8234-4E7F-B6A4-301B84C20E21}"/>
                </a:ext>
              </a:extLst>
            </p:cNvPr>
            <p:cNvCxnSpPr>
              <a:cxnSpLocks/>
              <a:stCxn id="92" idx="1"/>
              <a:endCxn id="91"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文本框 93">
              <a:extLst>
                <a:ext uri="{FF2B5EF4-FFF2-40B4-BE49-F238E27FC236}">
                  <a16:creationId xmlns="" xmlns:a16="http://schemas.microsoft.com/office/drawing/2014/main" id="{B9781689-051C-471B-87F8-A16330B40AE4}"/>
                </a:ext>
              </a:extLst>
            </p:cNvPr>
            <p:cNvSpPr txBox="1"/>
            <p:nvPr/>
          </p:nvSpPr>
          <p:spPr>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p>
          </p:txBody>
        </p:sp>
        <p:sp>
          <p:nvSpPr>
            <p:cNvPr id="95" name="文本框 94">
              <a:extLst>
                <a:ext uri="{FF2B5EF4-FFF2-40B4-BE49-F238E27FC236}">
                  <a16:creationId xmlns="" xmlns:a16="http://schemas.microsoft.com/office/drawing/2014/main" id="{FDEB4104-2868-4CDC-B074-9C4E6F60E61A}"/>
                </a:ext>
              </a:extLst>
            </p:cNvPr>
            <p:cNvSpPr txBox="1"/>
            <p:nvPr/>
          </p:nvSpPr>
          <p:spPr>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p>
          </p:txBody>
        </p:sp>
        <p:sp>
          <p:nvSpPr>
            <p:cNvPr id="96" name="文本框 95">
              <a:extLst>
                <a:ext uri="{FF2B5EF4-FFF2-40B4-BE49-F238E27FC236}">
                  <a16:creationId xmlns="" xmlns:a16="http://schemas.microsoft.com/office/drawing/2014/main" id="{AD9C5971-1048-41C8-9BC0-07A2BCA40623}"/>
                </a:ext>
              </a:extLst>
            </p:cNvPr>
            <p:cNvSpPr txBox="1"/>
            <p:nvPr/>
          </p:nvSpPr>
          <p:spPr>
            <a:xfrm>
              <a:off x="4013773" y="1410100"/>
              <a:ext cx="1242649"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p>
          </p:txBody>
        </p:sp>
        <p:sp>
          <p:nvSpPr>
            <p:cNvPr id="97" name="文本框 96">
              <a:extLst>
                <a:ext uri="{FF2B5EF4-FFF2-40B4-BE49-F238E27FC236}">
                  <a16:creationId xmlns="" xmlns:a16="http://schemas.microsoft.com/office/drawing/2014/main" id="{77A4502C-F66C-4C6A-81AF-DBD4FF816CA0}"/>
                </a:ext>
              </a:extLst>
            </p:cNvPr>
            <p:cNvSpPr txBox="1"/>
            <p:nvPr/>
          </p:nvSpPr>
          <p:spPr>
            <a:xfrm>
              <a:off x="2220383" y="1950177"/>
              <a:ext cx="1172116" cy="276999"/>
            </a:xfrm>
            <a:prstGeom prst="rect">
              <a:avLst/>
            </a:prstGeom>
          </p:spPr>
          <p:txBody>
            <a:bodyPr wrap="none" rtlCol="0">
              <a:spAutoFit/>
            </a:bodyPr>
            <a:lstStyle/>
            <a:p>
              <a:pPr algn="ctr" fontAlgn="ctr"/>
              <a:r>
                <a:rPr lang="en-US" sz="1200" dirty="0" err="1">
                  <a:latin typeface="Huawei Sans" panose="020C0503030203020204" pitchFamily="34" charset="0"/>
                </a:rPr>
                <a:t>STelnet</a:t>
              </a:r>
              <a:r>
                <a:rPr lang="en-US" sz="1200" dirty="0">
                  <a:latin typeface="Huawei Sans" panose="020C0503030203020204" pitchFamily="34" charset="0"/>
                </a:rPr>
                <a:t> server</a:t>
              </a:r>
            </a:p>
          </p:txBody>
        </p:sp>
        <p:sp>
          <p:nvSpPr>
            <p:cNvPr id="98" name="文本框 97">
              <a:extLst>
                <a:ext uri="{FF2B5EF4-FFF2-40B4-BE49-F238E27FC236}">
                  <a16:creationId xmlns="" xmlns:a16="http://schemas.microsoft.com/office/drawing/2014/main" id="{B885BED1-0EC0-435F-AECC-01CB43FD768C}"/>
                </a:ext>
              </a:extLst>
            </p:cNvPr>
            <p:cNvSpPr txBox="1"/>
            <p:nvPr/>
          </p:nvSpPr>
          <p:spPr>
            <a:xfrm>
              <a:off x="7921926" y="1950177"/>
              <a:ext cx="1130439" cy="276999"/>
            </a:xfrm>
            <a:prstGeom prst="rect">
              <a:avLst/>
            </a:prstGeom>
          </p:spPr>
          <p:txBody>
            <a:bodyPr wrap="none" rtlCol="0">
              <a:spAutoFit/>
            </a:bodyPr>
            <a:lstStyle/>
            <a:p>
              <a:pPr algn="ctr" fontAlgn="ctr"/>
              <a:r>
                <a:rPr lang="en-US" sz="1200" dirty="0" err="1">
                  <a:latin typeface="Huawei Sans" panose="020C0503030203020204" pitchFamily="34" charset="0"/>
                </a:rPr>
                <a:t>STelnet</a:t>
              </a:r>
              <a:r>
                <a:rPr lang="en-US" sz="1200" dirty="0">
                  <a:latin typeface="Huawei Sans" panose="020C0503030203020204" pitchFamily="34" charset="0"/>
                </a:rPr>
                <a:t> client</a:t>
              </a:r>
            </a:p>
          </p:txBody>
        </p:sp>
      </p:grpSp>
      <p:grpSp>
        <p:nvGrpSpPr>
          <p:cNvPr id="8" name="组合 7"/>
          <p:cNvGrpSpPr/>
          <p:nvPr/>
        </p:nvGrpSpPr>
        <p:grpSpPr>
          <a:xfrm>
            <a:off x="1113536" y="4063068"/>
            <a:ext cx="9818165" cy="468000"/>
            <a:chOff x="751840" y="3854478"/>
            <a:chExt cx="9818165" cy="468000"/>
          </a:xfrm>
        </p:grpSpPr>
        <p:sp>
          <p:nvSpPr>
            <p:cNvPr id="79" name="圆角矩形 11">
              <a:extLst>
                <a:ext uri="{FF2B5EF4-FFF2-40B4-BE49-F238E27FC236}">
                  <a16:creationId xmlns="" xmlns:a16="http://schemas.microsoft.com/office/drawing/2014/main" id="{701E0E72-A8AF-4A06-B6EF-16D484D4FF4A}"/>
                </a:ext>
              </a:extLst>
            </p:cNvPr>
            <p:cNvSpPr/>
            <p:nvPr/>
          </p:nvSpPr>
          <p:spPr>
            <a:xfrm>
              <a:off x="751840" y="3854478"/>
              <a:ext cx="169538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Enable </a:t>
              </a:r>
              <a:r>
                <a:rPr lang="en-US" sz="1200" dirty="0" err="1">
                  <a:solidFill>
                    <a:schemeClr val="tx1"/>
                  </a:solidFill>
                  <a:latin typeface="Huawei Sans" panose="020C0503030203020204" pitchFamily="34" charset="0"/>
                </a:rPr>
                <a:t>STelnet</a:t>
              </a:r>
              <a:r>
                <a:rPr lang="en-US" sz="1200" dirty="0">
                  <a:solidFill>
                    <a:schemeClr val="tx1"/>
                  </a:solidFill>
                  <a:latin typeface="Huawei Sans" panose="020C0503030203020204" pitchFamily="34" charset="0"/>
                </a:rPr>
                <a:t> on the device</a:t>
              </a:r>
            </a:p>
          </p:txBody>
        </p:sp>
        <p:sp>
          <p:nvSpPr>
            <p:cNvPr id="80" name="圆角矩形 11">
              <a:extLst>
                <a:ext uri="{FF2B5EF4-FFF2-40B4-BE49-F238E27FC236}">
                  <a16:creationId xmlns="" xmlns:a16="http://schemas.microsoft.com/office/drawing/2014/main" id="{701E0E72-A8AF-4A06-B6EF-16D484D4FF4A}"/>
                </a:ext>
              </a:extLst>
            </p:cNvPr>
            <p:cNvSpPr/>
            <p:nvPr/>
          </p:nvSpPr>
          <p:spPr>
            <a:xfrm>
              <a:off x="2939186" y="3854478"/>
              <a:ext cx="99225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users</a:t>
              </a:r>
            </a:p>
          </p:txBody>
        </p:sp>
        <p:cxnSp>
          <p:nvCxnSpPr>
            <p:cNvPr id="81" name="直接箭头连接符 80">
              <a:extLst>
                <a:ext uri="{FF2B5EF4-FFF2-40B4-BE49-F238E27FC236}">
                  <a16:creationId xmlns="" xmlns:a16="http://schemas.microsoft.com/office/drawing/2014/main" id="{123AA511-BE26-485F-AC84-C8225487E8EA}"/>
                </a:ext>
              </a:extLst>
            </p:cNvPr>
            <p:cNvCxnSpPr>
              <a:cxnSpLocks/>
            </p:cNvCxnSpPr>
            <p:nvPr/>
          </p:nvCxnSpPr>
          <p:spPr bwMode="auto">
            <a:xfrm>
              <a:off x="2447221" y="4088478"/>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82" name="圆角矩形 11">
              <a:extLst>
                <a:ext uri="{FF2B5EF4-FFF2-40B4-BE49-F238E27FC236}">
                  <a16:creationId xmlns="" xmlns:a16="http://schemas.microsoft.com/office/drawing/2014/main" id="{701E0E72-A8AF-4A06-B6EF-16D484D4FF4A}"/>
                </a:ext>
              </a:extLst>
            </p:cNvPr>
            <p:cNvSpPr/>
            <p:nvPr/>
          </p:nvSpPr>
          <p:spPr>
            <a:xfrm>
              <a:off x="5768635" y="3854478"/>
              <a:ext cx="1183523"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the public key</a:t>
              </a:r>
            </a:p>
          </p:txBody>
        </p:sp>
        <p:sp>
          <p:nvSpPr>
            <p:cNvPr id="83" name="圆角矩形 11">
              <a:extLst>
                <a:ext uri="{FF2B5EF4-FFF2-40B4-BE49-F238E27FC236}">
                  <a16:creationId xmlns="" xmlns:a16="http://schemas.microsoft.com/office/drawing/2014/main" id="{701E0E72-A8AF-4A06-B6EF-16D484D4FF4A}"/>
                </a:ext>
              </a:extLst>
            </p:cNvPr>
            <p:cNvSpPr/>
            <p:nvPr/>
          </p:nvSpPr>
          <p:spPr>
            <a:xfrm>
              <a:off x="4388616" y="3854478"/>
              <a:ext cx="922845"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Generate a key pair</a:t>
              </a:r>
            </a:p>
          </p:txBody>
        </p:sp>
        <p:sp>
          <p:nvSpPr>
            <p:cNvPr id="84" name="圆角矩形 12">
              <a:extLst>
                <a:ext uri="{FF2B5EF4-FFF2-40B4-BE49-F238E27FC236}">
                  <a16:creationId xmlns="" xmlns:a16="http://schemas.microsoft.com/office/drawing/2014/main" id="{7E1C0CD0-705F-43E8-93C5-8AA73F3C40FD}"/>
                </a:ext>
              </a:extLst>
            </p:cNvPr>
            <p:cNvSpPr/>
            <p:nvPr/>
          </p:nvSpPr>
          <p:spPr>
            <a:xfrm>
              <a:off x="7372499" y="3854478"/>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Compile Python code</a:t>
              </a:r>
            </a:p>
          </p:txBody>
        </p:sp>
        <p:cxnSp>
          <p:nvCxnSpPr>
            <p:cNvPr id="85" name="直接箭头连接符 84">
              <a:extLst>
                <a:ext uri="{FF2B5EF4-FFF2-40B4-BE49-F238E27FC236}">
                  <a16:creationId xmlns="" xmlns:a16="http://schemas.microsoft.com/office/drawing/2014/main" id="{123AA511-BE26-485F-AC84-C8225487E8EA}"/>
                </a:ext>
              </a:extLst>
            </p:cNvPr>
            <p:cNvCxnSpPr>
              <a:cxnSpLocks/>
            </p:cNvCxnSpPr>
            <p:nvPr/>
          </p:nvCxnSpPr>
          <p:spPr bwMode="auto">
            <a:xfrm>
              <a:off x="3931442" y="4088478"/>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86" name="直接箭头连接符 85">
              <a:extLst>
                <a:ext uri="{FF2B5EF4-FFF2-40B4-BE49-F238E27FC236}">
                  <a16:creationId xmlns="" xmlns:a16="http://schemas.microsoft.com/office/drawing/2014/main" id="{123AA511-BE26-485F-AC84-C8225487E8EA}"/>
                </a:ext>
              </a:extLst>
            </p:cNvPr>
            <p:cNvCxnSpPr>
              <a:cxnSpLocks/>
            </p:cNvCxnSpPr>
            <p:nvPr/>
          </p:nvCxnSpPr>
          <p:spPr bwMode="auto">
            <a:xfrm>
              <a:off x="5329877" y="408847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87" name="直接箭头连接符 86">
              <a:extLst>
                <a:ext uri="{FF2B5EF4-FFF2-40B4-BE49-F238E27FC236}">
                  <a16:creationId xmlns="" xmlns:a16="http://schemas.microsoft.com/office/drawing/2014/main" id="{123AA511-BE26-485F-AC84-C8225487E8EA}"/>
                </a:ext>
              </a:extLst>
            </p:cNvPr>
            <p:cNvCxnSpPr>
              <a:cxnSpLocks/>
            </p:cNvCxnSpPr>
            <p:nvPr/>
          </p:nvCxnSpPr>
          <p:spPr bwMode="auto">
            <a:xfrm>
              <a:off x="6952158" y="408847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88" name="直接箭头连接符 87">
              <a:extLst>
                <a:ext uri="{FF2B5EF4-FFF2-40B4-BE49-F238E27FC236}">
                  <a16:creationId xmlns="" xmlns:a16="http://schemas.microsoft.com/office/drawing/2014/main" id="{123AA511-BE26-485F-AC84-C8225487E8EA}"/>
                </a:ext>
              </a:extLst>
            </p:cNvPr>
            <p:cNvCxnSpPr>
              <a:cxnSpLocks/>
            </p:cNvCxnSpPr>
            <p:nvPr/>
          </p:nvCxnSpPr>
          <p:spPr bwMode="auto">
            <a:xfrm>
              <a:off x="9037170" y="4088478"/>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89" name="圆角矩形 12">
              <a:extLst>
                <a:ext uri="{FF2B5EF4-FFF2-40B4-BE49-F238E27FC236}">
                  <a16:creationId xmlns="" xmlns:a16="http://schemas.microsoft.com/office/drawing/2014/main" id="{605A06C5-BF3A-417C-B6E3-668468C81F0A}"/>
                </a:ext>
              </a:extLst>
            </p:cNvPr>
            <p:cNvSpPr/>
            <p:nvPr/>
          </p:nvSpPr>
          <p:spPr>
            <a:xfrm>
              <a:off x="9440695" y="3854478"/>
              <a:ext cx="1129310"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40051658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 xmlns:a16="http://schemas.microsoft.com/office/drawing/2014/main" id="{8D19C945-FB7C-43B3-9617-D7EAE256D0BC}"/>
              </a:ext>
            </a:extLst>
          </p:cNvPr>
          <p:cNvSpPr>
            <a:spLocks noGrp="1"/>
          </p:cNvSpPr>
          <p:nvPr>
            <p:ph type="title"/>
          </p:nvPr>
        </p:nvSpPr>
        <p:spPr/>
        <p:txBody>
          <a:bodyPr/>
          <a:lstStyle/>
          <a:p>
            <a:r>
              <a:rPr lang="en-US"/>
              <a:t>Configuration Roadmap</a:t>
            </a:r>
            <a:endParaRPr lang="en-US" dirty="0"/>
          </a:p>
        </p:txBody>
      </p:sp>
      <p:sp>
        <p:nvSpPr>
          <p:cNvPr id="3" name="文本占位符 2"/>
          <p:cNvSpPr>
            <a:spLocks noGrp="1"/>
          </p:cNvSpPr>
          <p:nvPr>
            <p:ph type="body" sz="quarter" idx="4294967295"/>
          </p:nvPr>
        </p:nvSpPr>
        <p:spPr>
          <a:xfrm>
            <a:off x="448433" y="3106664"/>
            <a:ext cx="4905375" cy="2957513"/>
          </a:xfrm>
        </p:spPr>
        <p:txBody>
          <a:bodyPr/>
          <a:lstStyle/>
          <a:p>
            <a:pPr fontAlgn="ctr"/>
            <a:r>
              <a:rPr lang="en-US" sz="1400" dirty="0">
                <a:latin typeface="Huawei Sans" panose="020C0503030203020204" pitchFamily="34" charset="0"/>
                <a:cs typeface="Arial" panose="020B0604020202020204" pitchFamily="34" charset="0"/>
              </a:rPr>
              <a:t>Configuration on the server:</a:t>
            </a:r>
          </a:p>
          <a:p>
            <a:pPr lvl="1" fontAlgn="ctr"/>
            <a:r>
              <a:rPr lang="en-US" sz="1400" dirty="0">
                <a:latin typeface="Huawei Sans" panose="020C0503030203020204" pitchFamily="34" charset="0"/>
                <a:cs typeface="Arial" panose="020B0604020202020204" pitchFamily="34" charset="0"/>
              </a:rPr>
              <a:t>Configure </a:t>
            </a:r>
            <a:r>
              <a:rPr lang="en-US" sz="1400" dirty="0" err="1">
                <a:latin typeface="Huawei Sans" panose="020C0503030203020204" pitchFamily="34" charset="0"/>
                <a:cs typeface="Arial" panose="020B0604020202020204" pitchFamily="34" charset="0"/>
              </a:rPr>
              <a:t>STelnet</a:t>
            </a:r>
            <a:r>
              <a:rPr lang="en-US" sz="1400" dirty="0">
                <a:latin typeface="Huawei Sans" panose="020C0503030203020204" pitchFamily="34" charset="0"/>
                <a:cs typeface="Arial" panose="020B0604020202020204" pitchFamily="34" charset="0"/>
              </a:rPr>
              <a:t>. Specially, configure a management IP address, enable the </a:t>
            </a:r>
            <a:r>
              <a:rPr lang="en-US" sz="1400" dirty="0" err="1">
                <a:latin typeface="Huawei Sans" panose="020C0503030203020204" pitchFamily="34" charset="0"/>
                <a:cs typeface="Arial" panose="020B0604020202020204" pitchFamily="34" charset="0"/>
              </a:rPr>
              <a:t>STelnet</a:t>
            </a:r>
            <a:r>
              <a:rPr lang="en-US" sz="1400" dirty="0">
                <a:latin typeface="Huawei Sans" panose="020C0503030203020204" pitchFamily="34" charset="0"/>
                <a:cs typeface="Arial" panose="020B0604020202020204" pitchFamily="34" charset="0"/>
              </a:rPr>
              <a:t> function, and configure the user interface.</a:t>
            </a:r>
          </a:p>
          <a:p>
            <a:pPr lvl="1" fontAlgn="ctr"/>
            <a:r>
              <a:rPr lang="en-US" sz="1400" dirty="0">
                <a:latin typeface="Huawei Sans" panose="020C0503030203020204" pitchFamily="34" charset="0"/>
                <a:cs typeface="Arial" panose="020B0604020202020204" pitchFamily="34" charset="0"/>
              </a:rPr>
              <a:t>Configure users. Specially, create a local user and an SSH user, and configure the service type and authentication mode for the users.</a:t>
            </a:r>
          </a:p>
          <a:p>
            <a:pPr lvl="1" fontAlgn="ctr"/>
            <a:r>
              <a:rPr lang="en-US" sz="1400" dirty="0">
                <a:latin typeface="Huawei Sans" panose="020C0503030203020204" pitchFamily="34" charset="0"/>
                <a:cs typeface="Arial" panose="020B0604020202020204" pitchFamily="34" charset="0"/>
              </a:rPr>
              <a:t>Configure a public key. Specially, add the public key generated by the client and allocate it to the user.</a:t>
            </a:r>
          </a:p>
        </p:txBody>
      </p:sp>
      <p:sp>
        <p:nvSpPr>
          <p:cNvPr id="100" name="文本占位符 2"/>
          <p:cNvSpPr txBox="1">
            <a:spLocks/>
          </p:cNvSpPr>
          <p:nvPr/>
        </p:nvSpPr>
        <p:spPr bwMode="auto">
          <a:xfrm>
            <a:off x="6071966" y="3136016"/>
            <a:ext cx="5354434" cy="31545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400" dirty="0">
                <a:latin typeface="Huawei Sans" panose="020C0503030203020204" pitchFamily="34" charset="0"/>
              </a:rPr>
              <a:t>Configuration on the client:</a:t>
            </a:r>
          </a:p>
          <a:p>
            <a:pPr marL="541338" lvl="1" indent="-227013" fontAlgn="ctr"/>
            <a:r>
              <a:rPr lang="en-US" altLang="zh-CN" sz="1400" dirty="0">
                <a:latin typeface="Huawei Sans" panose="020C0503030203020204" pitchFamily="34" charset="0"/>
              </a:rPr>
              <a:t>Generate </a:t>
            </a:r>
            <a:r>
              <a:rPr lang="en-US" sz="1400" dirty="0">
                <a:latin typeface="Huawei Sans" panose="020C0503030203020204" pitchFamily="34" charset="0"/>
              </a:rPr>
              <a:t>a key pair. Specifically, generate a public key and a private key locally.</a:t>
            </a:r>
          </a:p>
          <a:p>
            <a:pPr marL="541338" lvl="1" indent="-227013" fontAlgn="ctr"/>
            <a:r>
              <a:rPr lang="en-US" sz="1400" dirty="0">
                <a:latin typeface="Huawei Sans" panose="020C0503030203020204" pitchFamily="34" charset="0"/>
              </a:rPr>
              <a:t>Compile Python code.</a:t>
            </a:r>
          </a:p>
          <a:p>
            <a:pPr marL="541338" lvl="1" indent="-227013" fontAlgn="ctr"/>
            <a:r>
              <a:rPr lang="en-US" sz="1400" dirty="0">
                <a:latin typeface="Huawei Sans" panose="020C0503030203020204" pitchFamily="34" charset="0"/>
              </a:rPr>
              <a:t>Verify the configuration.</a:t>
            </a:r>
          </a:p>
        </p:txBody>
      </p:sp>
      <p:grpSp>
        <p:nvGrpSpPr>
          <p:cNvPr id="102" name="组合 101">
            <a:extLst>
              <a:ext uri="{FF2B5EF4-FFF2-40B4-BE49-F238E27FC236}">
                <a16:creationId xmlns="" xmlns:a16="http://schemas.microsoft.com/office/drawing/2014/main" id="{1D3C8CF5-5A8D-4753-9D94-EEA573CC72CB}"/>
              </a:ext>
            </a:extLst>
          </p:cNvPr>
          <p:cNvGrpSpPr/>
          <p:nvPr/>
        </p:nvGrpSpPr>
        <p:grpSpPr>
          <a:xfrm>
            <a:off x="2084845" y="1903536"/>
            <a:ext cx="7463118" cy="1170590"/>
            <a:chOff x="1990165" y="1344713"/>
            <a:chExt cx="7463118" cy="1210928"/>
          </a:xfrm>
        </p:grpSpPr>
        <p:sp>
          <p:nvSpPr>
            <p:cNvPr id="114" name="矩形: 圆角 23">
              <a:extLst>
                <a:ext uri="{FF2B5EF4-FFF2-40B4-BE49-F238E27FC236}">
                  <a16:creationId xmlns="" xmlns:a16="http://schemas.microsoft.com/office/drawing/2014/main" id="{FCA78E05-2E38-43E2-B379-4EC2C561C5AA}"/>
                </a:ext>
              </a:extLst>
            </p:cNvPr>
            <p:cNvSpPr/>
            <p:nvPr/>
          </p:nvSpPr>
          <p:spPr>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115" name="图片 114">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116" name="图片 115"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117" name="直接连接符 116">
              <a:extLst>
                <a:ext uri="{FF2B5EF4-FFF2-40B4-BE49-F238E27FC236}">
                  <a16:creationId xmlns="" xmlns:a16="http://schemas.microsoft.com/office/drawing/2014/main" id="{4E6C53B9-8234-4E7F-B6A4-301B84C20E21}"/>
                </a:ext>
              </a:extLst>
            </p:cNvPr>
            <p:cNvCxnSpPr>
              <a:cxnSpLocks/>
              <a:stCxn id="116" idx="1"/>
              <a:endCxn id="115"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8" name="文本框 117">
              <a:extLst>
                <a:ext uri="{FF2B5EF4-FFF2-40B4-BE49-F238E27FC236}">
                  <a16:creationId xmlns="" xmlns:a16="http://schemas.microsoft.com/office/drawing/2014/main" id="{B9781689-051C-471B-87F8-A16330B40AE4}"/>
                </a:ext>
              </a:extLst>
            </p:cNvPr>
            <p:cNvSpPr txBox="1"/>
            <p:nvPr/>
          </p:nvSpPr>
          <p:spPr>
            <a:xfrm>
              <a:off x="4404085" y="1721532"/>
              <a:ext cx="756937" cy="276999"/>
            </a:xfrm>
            <a:prstGeom prst="rect">
              <a:avLst/>
            </a:prstGeom>
          </p:spPr>
          <p:txBody>
            <a:bodyPr wrap="none" rtlCol="0" anchor="ctr">
              <a:spAutoFit/>
            </a:bodyPr>
            <a:lstStyle/>
            <a:p>
              <a:pPr algn="ctr" fontAlgn="ctr"/>
              <a:r>
                <a:rPr lang="en-US" sz="1200" dirty="0">
                  <a:latin typeface="Huawei Sans" panose="020C0503030203020204" pitchFamily="34" charset="0"/>
                </a:rPr>
                <a:t>GE1/0/0</a:t>
              </a:r>
            </a:p>
          </p:txBody>
        </p:sp>
        <p:sp>
          <p:nvSpPr>
            <p:cNvPr id="119" name="文本框 118">
              <a:extLst>
                <a:ext uri="{FF2B5EF4-FFF2-40B4-BE49-F238E27FC236}">
                  <a16:creationId xmlns="" xmlns:a16="http://schemas.microsoft.com/office/drawing/2014/main" id="{FDEB4104-2868-4CDC-B074-9C4E6F60E61A}"/>
                </a:ext>
              </a:extLst>
            </p:cNvPr>
            <p:cNvSpPr txBox="1"/>
            <p:nvPr/>
          </p:nvSpPr>
          <p:spPr>
            <a:xfrm>
              <a:off x="6849979" y="1410100"/>
              <a:ext cx="1069524" cy="276999"/>
            </a:xfrm>
            <a:prstGeom prst="rect">
              <a:avLst/>
            </a:prstGeom>
          </p:spPr>
          <p:txBody>
            <a:bodyPr wrap="none" rtlCol="0" anchor="ctr">
              <a:spAutoFit/>
            </a:bodyPr>
            <a:lstStyle/>
            <a:p>
              <a:pPr algn="ctr" fontAlgn="ctr"/>
              <a:r>
                <a:rPr lang="en-US" sz="1200" dirty="0">
                  <a:latin typeface="Huawei Sans" panose="020C0503030203020204" pitchFamily="34" charset="0"/>
                </a:rPr>
                <a:t>192.168.56.1</a:t>
              </a:r>
            </a:p>
          </p:txBody>
        </p:sp>
        <p:sp>
          <p:nvSpPr>
            <p:cNvPr id="120" name="文本框 119">
              <a:extLst>
                <a:ext uri="{FF2B5EF4-FFF2-40B4-BE49-F238E27FC236}">
                  <a16:creationId xmlns="" xmlns:a16="http://schemas.microsoft.com/office/drawing/2014/main" id="{AD9C5971-1048-41C8-9BC0-07A2BCA40623}"/>
                </a:ext>
              </a:extLst>
            </p:cNvPr>
            <p:cNvSpPr txBox="1"/>
            <p:nvPr/>
          </p:nvSpPr>
          <p:spPr>
            <a:xfrm>
              <a:off x="4013774" y="1410100"/>
              <a:ext cx="1242648" cy="276999"/>
            </a:xfrm>
            <a:prstGeom prst="rect">
              <a:avLst/>
            </a:prstGeom>
          </p:spPr>
          <p:txBody>
            <a:bodyPr wrap="none" rtlCol="0" anchor="ctr">
              <a:spAutoFit/>
            </a:bodyPr>
            <a:lstStyle/>
            <a:p>
              <a:pPr algn="ctr" fontAlgn="ctr"/>
              <a:r>
                <a:rPr lang="en-US" sz="1200" dirty="0">
                  <a:latin typeface="Huawei Sans" panose="020C0503030203020204" pitchFamily="34" charset="0"/>
                </a:rPr>
                <a:t>192.168.56.100</a:t>
              </a:r>
            </a:p>
          </p:txBody>
        </p:sp>
        <p:sp>
          <p:nvSpPr>
            <p:cNvPr id="121" name="文本框 120">
              <a:extLst>
                <a:ext uri="{FF2B5EF4-FFF2-40B4-BE49-F238E27FC236}">
                  <a16:creationId xmlns="" xmlns:a16="http://schemas.microsoft.com/office/drawing/2014/main" id="{77A4502C-F66C-4C6A-81AF-DBD4FF816CA0}"/>
                </a:ext>
              </a:extLst>
            </p:cNvPr>
            <p:cNvSpPr txBox="1"/>
            <p:nvPr/>
          </p:nvSpPr>
          <p:spPr>
            <a:xfrm>
              <a:off x="2220383" y="1950177"/>
              <a:ext cx="1172116" cy="276999"/>
            </a:xfrm>
            <a:prstGeom prst="rect">
              <a:avLst/>
            </a:prstGeom>
          </p:spPr>
          <p:txBody>
            <a:bodyPr wrap="none" rtlCol="0" anchor="ctr">
              <a:spAutoFit/>
            </a:bodyPr>
            <a:lstStyle/>
            <a:p>
              <a:pPr algn="ctr" fontAlgn="ctr"/>
              <a:r>
                <a:rPr lang="en-US" sz="1200" dirty="0" err="1">
                  <a:latin typeface="Huawei Sans" panose="020C0503030203020204" pitchFamily="34" charset="0"/>
                </a:rPr>
                <a:t>STelnet</a:t>
              </a:r>
              <a:r>
                <a:rPr lang="en-US" sz="1200" dirty="0">
                  <a:latin typeface="Huawei Sans" panose="020C0503030203020204" pitchFamily="34" charset="0"/>
                </a:rPr>
                <a:t> server</a:t>
              </a:r>
            </a:p>
          </p:txBody>
        </p:sp>
        <p:sp>
          <p:nvSpPr>
            <p:cNvPr id="122" name="文本框 121">
              <a:extLst>
                <a:ext uri="{FF2B5EF4-FFF2-40B4-BE49-F238E27FC236}">
                  <a16:creationId xmlns="" xmlns:a16="http://schemas.microsoft.com/office/drawing/2014/main" id="{B885BED1-0EC0-435F-AECC-01CB43FD768C}"/>
                </a:ext>
              </a:extLst>
            </p:cNvPr>
            <p:cNvSpPr txBox="1"/>
            <p:nvPr/>
          </p:nvSpPr>
          <p:spPr>
            <a:xfrm>
              <a:off x="7921927" y="1950177"/>
              <a:ext cx="1130438" cy="276999"/>
            </a:xfrm>
            <a:prstGeom prst="rect">
              <a:avLst/>
            </a:prstGeom>
          </p:spPr>
          <p:txBody>
            <a:bodyPr wrap="none" rtlCol="0" anchor="ctr">
              <a:spAutoFit/>
            </a:bodyPr>
            <a:lstStyle/>
            <a:p>
              <a:pPr algn="ctr" fontAlgn="ctr"/>
              <a:r>
                <a:rPr lang="en-US" sz="1200" dirty="0" err="1">
                  <a:latin typeface="Huawei Sans" panose="020C0503030203020204" pitchFamily="34" charset="0"/>
                </a:rPr>
                <a:t>STelnet</a:t>
              </a:r>
              <a:r>
                <a:rPr lang="en-US" sz="1200" dirty="0">
                  <a:latin typeface="Huawei Sans" panose="020C0503030203020204" pitchFamily="34" charset="0"/>
                </a:rPr>
                <a:t> client</a:t>
              </a:r>
            </a:p>
          </p:txBody>
        </p:sp>
      </p:grpSp>
      <p:grpSp>
        <p:nvGrpSpPr>
          <p:cNvPr id="39" name="组合 38"/>
          <p:cNvGrpSpPr/>
          <p:nvPr/>
        </p:nvGrpSpPr>
        <p:grpSpPr>
          <a:xfrm>
            <a:off x="1154281" y="1298662"/>
            <a:ext cx="9884061" cy="468000"/>
            <a:chOff x="751840" y="3983868"/>
            <a:chExt cx="9884061" cy="468000"/>
          </a:xfrm>
        </p:grpSpPr>
        <p:sp>
          <p:nvSpPr>
            <p:cNvPr id="40" name="圆角矩形 11">
              <a:extLst>
                <a:ext uri="{FF2B5EF4-FFF2-40B4-BE49-F238E27FC236}">
                  <a16:creationId xmlns="" xmlns:a16="http://schemas.microsoft.com/office/drawing/2014/main" id="{701E0E72-A8AF-4A06-B6EF-16D484D4FF4A}"/>
                </a:ext>
              </a:extLst>
            </p:cNvPr>
            <p:cNvSpPr/>
            <p:nvPr/>
          </p:nvSpPr>
          <p:spPr>
            <a:xfrm>
              <a:off x="751840" y="3983868"/>
              <a:ext cx="169538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Enable </a:t>
              </a:r>
              <a:r>
                <a:rPr lang="en-US" sz="1200" dirty="0" err="1">
                  <a:solidFill>
                    <a:schemeClr val="tx1"/>
                  </a:solidFill>
                  <a:latin typeface="Huawei Sans" panose="020C0503030203020204" pitchFamily="34" charset="0"/>
                </a:rPr>
                <a:t>STelnet</a:t>
              </a:r>
              <a:r>
                <a:rPr lang="en-US" sz="1200" dirty="0">
                  <a:solidFill>
                    <a:schemeClr val="tx1"/>
                  </a:solidFill>
                  <a:latin typeface="Huawei Sans" panose="020C0503030203020204" pitchFamily="34" charset="0"/>
                </a:rPr>
                <a:t> on the device</a:t>
              </a:r>
            </a:p>
          </p:txBody>
        </p:sp>
        <p:sp>
          <p:nvSpPr>
            <p:cNvPr id="41" name="圆角矩形 11">
              <a:extLst>
                <a:ext uri="{FF2B5EF4-FFF2-40B4-BE49-F238E27FC236}">
                  <a16:creationId xmlns="" xmlns:a16="http://schemas.microsoft.com/office/drawing/2014/main" id="{701E0E72-A8AF-4A06-B6EF-16D484D4FF4A}"/>
                </a:ext>
              </a:extLst>
            </p:cNvPr>
            <p:cNvSpPr/>
            <p:nvPr/>
          </p:nvSpPr>
          <p:spPr>
            <a:xfrm>
              <a:off x="2939186" y="3983868"/>
              <a:ext cx="992256"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users</a:t>
              </a:r>
            </a:p>
          </p:txBody>
        </p:sp>
        <p:cxnSp>
          <p:nvCxnSpPr>
            <p:cNvPr id="42" name="直接箭头连接符 41">
              <a:extLst>
                <a:ext uri="{FF2B5EF4-FFF2-40B4-BE49-F238E27FC236}">
                  <a16:creationId xmlns="" xmlns:a16="http://schemas.microsoft.com/office/drawing/2014/main" id="{123AA511-BE26-485F-AC84-C8225487E8EA}"/>
                </a:ext>
              </a:extLst>
            </p:cNvPr>
            <p:cNvCxnSpPr>
              <a:cxnSpLocks/>
            </p:cNvCxnSpPr>
            <p:nvPr/>
          </p:nvCxnSpPr>
          <p:spPr bwMode="auto">
            <a:xfrm>
              <a:off x="2447221" y="4217868"/>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43" name="圆角矩形 11">
              <a:extLst>
                <a:ext uri="{FF2B5EF4-FFF2-40B4-BE49-F238E27FC236}">
                  <a16:creationId xmlns="" xmlns:a16="http://schemas.microsoft.com/office/drawing/2014/main" id="{701E0E72-A8AF-4A06-B6EF-16D484D4FF4A}"/>
                </a:ext>
              </a:extLst>
            </p:cNvPr>
            <p:cNvSpPr/>
            <p:nvPr/>
          </p:nvSpPr>
          <p:spPr>
            <a:xfrm>
              <a:off x="5788598" y="3983868"/>
              <a:ext cx="1163560"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the public key</a:t>
              </a:r>
            </a:p>
          </p:txBody>
        </p:sp>
        <p:sp>
          <p:nvSpPr>
            <p:cNvPr id="44" name="圆角矩形 11">
              <a:extLst>
                <a:ext uri="{FF2B5EF4-FFF2-40B4-BE49-F238E27FC236}">
                  <a16:creationId xmlns="" xmlns:a16="http://schemas.microsoft.com/office/drawing/2014/main" id="{701E0E72-A8AF-4A06-B6EF-16D484D4FF4A}"/>
                </a:ext>
              </a:extLst>
            </p:cNvPr>
            <p:cNvSpPr/>
            <p:nvPr/>
          </p:nvSpPr>
          <p:spPr>
            <a:xfrm>
              <a:off x="4388617" y="3983868"/>
              <a:ext cx="947698"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Generate a key pair</a:t>
              </a:r>
            </a:p>
          </p:txBody>
        </p:sp>
        <p:sp>
          <p:nvSpPr>
            <p:cNvPr id="45" name="圆角矩形 12">
              <a:extLst>
                <a:ext uri="{FF2B5EF4-FFF2-40B4-BE49-F238E27FC236}">
                  <a16:creationId xmlns="" xmlns:a16="http://schemas.microsoft.com/office/drawing/2014/main" id="{7E1C0CD0-705F-43E8-93C5-8AA73F3C40FD}"/>
                </a:ext>
              </a:extLst>
            </p:cNvPr>
            <p:cNvSpPr/>
            <p:nvPr/>
          </p:nvSpPr>
          <p:spPr>
            <a:xfrm>
              <a:off x="7372499" y="3983868"/>
              <a:ext cx="166467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Compile Python code</a:t>
              </a:r>
            </a:p>
          </p:txBody>
        </p:sp>
        <p:cxnSp>
          <p:nvCxnSpPr>
            <p:cNvPr id="46" name="直接箭头连接符 45">
              <a:extLst>
                <a:ext uri="{FF2B5EF4-FFF2-40B4-BE49-F238E27FC236}">
                  <a16:creationId xmlns="" xmlns:a16="http://schemas.microsoft.com/office/drawing/2014/main" id="{123AA511-BE26-485F-AC84-C8225487E8EA}"/>
                </a:ext>
              </a:extLst>
            </p:cNvPr>
            <p:cNvCxnSpPr>
              <a:cxnSpLocks/>
            </p:cNvCxnSpPr>
            <p:nvPr/>
          </p:nvCxnSpPr>
          <p:spPr bwMode="auto">
            <a:xfrm>
              <a:off x="3931442" y="4217868"/>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47" name="直接箭头连接符 46">
              <a:extLst>
                <a:ext uri="{FF2B5EF4-FFF2-40B4-BE49-F238E27FC236}">
                  <a16:creationId xmlns="" xmlns:a16="http://schemas.microsoft.com/office/drawing/2014/main" id="{123AA511-BE26-485F-AC84-C8225487E8EA}"/>
                </a:ext>
              </a:extLst>
            </p:cNvPr>
            <p:cNvCxnSpPr>
              <a:cxnSpLocks/>
            </p:cNvCxnSpPr>
            <p:nvPr/>
          </p:nvCxnSpPr>
          <p:spPr bwMode="auto">
            <a:xfrm>
              <a:off x="5352286"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8" name="直接箭头连接符 47">
              <a:extLst>
                <a:ext uri="{FF2B5EF4-FFF2-40B4-BE49-F238E27FC236}">
                  <a16:creationId xmlns="" xmlns:a16="http://schemas.microsoft.com/office/drawing/2014/main" id="{123AA511-BE26-485F-AC84-C8225487E8EA}"/>
                </a:ext>
              </a:extLst>
            </p:cNvPr>
            <p:cNvCxnSpPr>
              <a:cxnSpLocks/>
            </p:cNvCxnSpPr>
            <p:nvPr/>
          </p:nvCxnSpPr>
          <p:spPr bwMode="auto">
            <a:xfrm>
              <a:off x="6952158"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9" name="直接箭头连接符 48">
              <a:extLst>
                <a:ext uri="{FF2B5EF4-FFF2-40B4-BE49-F238E27FC236}">
                  <a16:creationId xmlns="" xmlns:a16="http://schemas.microsoft.com/office/drawing/2014/main" id="{123AA511-BE26-485F-AC84-C8225487E8EA}"/>
                </a:ext>
              </a:extLst>
            </p:cNvPr>
            <p:cNvCxnSpPr>
              <a:cxnSpLocks/>
            </p:cNvCxnSpPr>
            <p:nvPr/>
          </p:nvCxnSpPr>
          <p:spPr bwMode="auto">
            <a:xfrm>
              <a:off x="9037170" y="4217868"/>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50" name="圆角矩形 12">
              <a:extLst>
                <a:ext uri="{FF2B5EF4-FFF2-40B4-BE49-F238E27FC236}">
                  <a16:creationId xmlns="" xmlns:a16="http://schemas.microsoft.com/office/drawing/2014/main" id="{605A06C5-BF3A-417C-B6E3-668468C81F0A}"/>
                </a:ext>
              </a:extLst>
            </p:cNvPr>
            <p:cNvSpPr/>
            <p:nvPr/>
          </p:nvSpPr>
          <p:spPr>
            <a:xfrm>
              <a:off x="9440695" y="3983868"/>
              <a:ext cx="1195206"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28353771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Configuring STelnet on the Server</a:t>
            </a:r>
            <a:endParaRPr lang="en-US" dirty="0"/>
          </a:p>
        </p:txBody>
      </p:sp>
      <p:sp>
        <p:nvSpPr>
          <p:cNvPr id="3" name="文本占位符 2"/>
          <p:cNvSpPr>
            <a:spLocks noGrp="1"/>
          </p:cNvSpPr>
          <p:nvPr>
            <p:ph type="body" sz="quarter" idx="4294967295"/>
          </p:nvPr>
        </p:nvSpPr>
        <p:spPr>
          <a:xfrm>
            <a:off x="537951" y="3332609"/>
            <a:ext cx="5558049" cy="4280572"/>
          </a:xfrm>
        </p:spPr>
        <p:txBody>
          <a:bodyPr/>
          <a:lstStyle/>
          <a:p>
            <a:pPr marL="342900" indent="-342900" fontAlgn="ctr">
              <a:buFont typeface="+mj-lt"/>
              <a:buAutoNum type="arabicPeriod"/>
            </a:pPr>
            <a:r>
              <a:rPr lang="en-US" sz="1400" dirty="0">
                <a:latin typeface="Huawei Sans" panose="020C0503030203020204" pitchFamily="34" charset="0"/>
                <a:cs typeface="Arial" panose="020B0604020202020204" pitchFamily="34" charset="0"/>
              </a:rPr>
              <a:t>Configure an IP address for the management network port on the server.</a:t>
            </a:r>
          </a:p>
          <a:p>
            <a:endParaRPr lang="en-US" altLang="zh-CN" dirty="0"/>
          </a:p>
          <a:p>
            <a:endParaRPr lang="en-US" altLang="zh-CN" dirty="0"/>
          </a:p>
          <a:p>
            <a:endParaRPr lang="en-US" altLang="zh-CN" dirty="0"/>
          </a:p>
          <a:p>
            <a:endParaRPr lang="en-US" altLang="zh-CN" dirty="0"/>
          </a:p>
        </p:txBody>
      </p:sp>
      <p:sp>
        <p:nvSpPr>
          <p:cNvPr id="5" name="文本框 4">
            <a:extLst>
              <a:ext uri="{FF2B5EF4-FFF2-40B4-BE49-F238E27FC236}">
                <a16:creationId xmlns="" xmlns:a16="http://schemas.microsoft.com/office/drawing/2014/main" id="{773D837C-8D89-4B32-AD1E-4199EF71F59D}"/>
              </a:ext>
            </a:extLst>
          </p:cNvPr>
          <p:cNvSpPr txBox="1"/>
          <p:nvPr/>
        </p:nvSpPr>
        <p:spPr>
          <a:xfrm>
            <a:off x="867073" y="4238541"/>
            <a:ext cx="4864180" cy="1200329"/>
          </a:xfrm>
          <a:prstGeom prst="rect">
            <a:avLst/>
          </a:prstGeom>
          <a:solidFill>
            <a:srgbClr val="F4FBFE"/>
          </a:solidFill>
          <a:ln>
            <a:solidFill>
              <a:srgbClr val="99DFF9"/>
            </a:solidFill>
          </a:ln>
        </p:spPr>
        <p:txBody>
          <a:bodyPr wrap="square" rtlCol="0">
            <a:spAutoFit/>
          </a:bodyPr>
          <a:lstStyle/>
          <a:p>
            <a:pPr fontAlgn="ctr">
              <a:lnSpc>
                <a:spcPct val="120000"/>
              </a:lnSpc>
              <a:spcBef>
                <a:spcPts val="0"/>
              </a:spcBef>
              <a:spcAft>
                <a:spcPts val="0"/>
              </a:spcAft>
            </a:pPr>
            <a:r>
              <a:rPr lang="en-US" sz="1200" dirty="0">
                <a:latin typeface="Huawei Sans" panose="020C0503030203020204" pitchFamily="34" charset="0"/>
              </a:rPr>
              <a:t>&lt;HUAWEI&gt;system-view immediately</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[HUAWEI] </a:t>
            </a:r>
            <a:r>
              <a:rPr lang="en-US" sz="1200" dirty="0" err="1">
                <a:solidFill>
                  <a:prstClr val="black"/>
                </a:solidFill>
                <a:latin typeface="Huawei Sans" panose="020C0503030203020204" pitchFamily="34" charset="0"/>
                <a:cs typeface="Courier New" panose="02070309020205020404" pitchFamily="49" charset="0"/>
              </a:rPr>
              <a:t>sysname</a:t>
            </a:r>
            <a:r>
              <a:rPr lang="en-US" sz="1200" dirty="0">
                <a:solidFill>
                  <a:prstClr val="black"/>
                </a:solidFill>
                <a:latin typeface="Huawei Sans" panose="020C0503030203020204" pitchFamily="34" charset="0"/>
                <a:cs typeface="Courier New" panose="02070309020205020404" pitchFamily="49" charset="0"/>
              </a:rPr>
              <a:t> SSH Server</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 interface GE 1/0/0</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Server-GE1/0/0] </a:t>
            </a:r>
            <a:r>
              <a:rPr lang="en-US" sz="1200" dirty="0" err="1">
                <a:solidFill>
                  <a:prstClr val="black"/>
                </a:solidFill>
                <a:latin typeface="Huawei Sans" panose="020C0503030203020204" pitchFamily="34" charset="0"/>
                <a:cs typeface="Courier New" panose="02070309020205020404" pitchFamily="49" charset="0"/>
              </a:rPr>
              <a:t>ip</a:t>
            </a:r>
            <a:r>
              <a:rPr lang="en-US" sz="1200" dirty="0">
                <a:solidFill>
                  <a:prstClr val="black"/>
                </a:solidFill>
                <a:latin typeface="Huawei Sans" panose="020C0503030203020204" pitchFamily="34" charset="0"/>
                <a:cs typeface="Courier New" panose="02070309020205020404" pitchFamily="49" charset="0"/>
              </a:rPr>
              <a:t> add 192.168.56.100 24</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Server-GE1/0/0] quit </a:t>
            </a:r>
          </a:p>
        </p:txBody>
      </p:sp>
      <p:sp>
        <p:nvSpPr>
          <p:cNvPr id="24" name="文本占位符 2"/>
          <p:cNvSpPr txBox="1">
            <a:spLocks/>
          </p:cNvSpPr>
          <p:nvPr/>
        </p:nvSpPr>
        <p:spPr bwMode="auto">
          <a:xfrm>
            <a:off x="6175068" y="3332609"/>
            <a:ext cx="4984545" cy="2482850"/>
          </a:xfrm>
          <a:prstGeom prst="rect">
            <a:avLst/>
          </a:prstGeom>
          <a:solidFill>
            <a:schemeClr val="bg1"/>
          </a:solid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algn="l" fontAlgn="ctr">
              <a:buFont typeface="+mj-lt"/>
              <a:buAutoNum type="arabicPeriod" startAt="2"/>
            </a:pPr>
            <a:r>
              <a:rPr lang="en-US" sz="1400" dirty="0">
                <a:latin typeface="Huawei Sans" panose="020C0503030203020204" pitchFamily="34" charset="0"/>
              </a:rPr>
              <a:t>Enable </a:t>
            </a:r>
            <a:r>
              <a:rPr lang="en-US" sz="1400" dirty="0" err="1">
                <a:latin typeface="Huawei Sans" panose="020C0503030203020204" pitchFamily="34" charset="0"/>
              </a:rPr>
              <a:t>STelnet</a:t>
            </a:r>
            <a:r>
              <a:rPr lang="en-US" sz="1400" dirty="0">
                <a:latin typeface="Huawei Sans" panose="020C0503030203020204" pitchFamily="34" charset="0"/>
              </a:rPr>
              <a:t> on the server and configure the VTY user interface.</a:t>
            </a:r>
          </a:p>
          <a:p>
            <a:pPr marL="0" indent="0" algn="l" fontAlgn="ctr">
              <a:buFont typeface="Arial" panose="020B0604020202020204" pitchFamily="34" charset="0"/>
              <a:buNone/>
            </a:pPr>
            <a:endParaRPr lang="en-US" altLang="zh-CN" sz="1800" dirty="0">
              <a:latin typeface="Huawei Sans" panose="020C0503030203020204" pitchFamily="34" charset="0"/>
            </a:endParaRPr>
          </a:p>
        </p:txBody>
      </p:sp>
      <p:sp>
        <p:nvSpPr>
          <p:cNvPr id="7" name="文本框 6">
            <a:extLst>
              <a:ext uri="{FF2B5EF4-FFF2-40B4-BE49-F238E27FC236}">
                <a16:creationId xmlns="" xmlns:a16="http://schemas.microsoft.com/office/drawing/2014/main" id="{773D837C-8D89-4B32-AD1E-4199EF71F59D}"/>
              </a:ext>
            </a:extLst>
          </p:cNvPr>
          <p:cNvSpPr txBox="1"/>
          <p:nvPr/>
        </p:nvSpPr>
        <p:spPr>
          <a:xfrm>
            <a:off x="6590097" y="4238541"/>
            <a:ext cx="4864180" cy="1421928"/>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[SSH Server] </a:t>
            </a:r>
            <a:r>
              <a:rPr lang="en-US" sz="1200" dirty="0" err="1">
                <a:solidFill>
                  <a:prstClr val="black"/>
                </a:solidFill>
                <a:latin typeface="Huawei Sans" panose="020C0503030203020204" pitchFamily="34" charset="0"/>
                <a:cs typeface="Courier New" panose="02070309020205020404" pitchFamily="49" charset="0"/>
              </a:rPr>
              <a:t>stelnet</a:t>
            </a:r>
            <a:r>
              <a:rPr lang="en-US" sz="1200" dirty="0">
                <a:solidFill>
                  <a:prstClr val="black"/>
                </a:solidFill>
                <a:latin typeface="Huawei Sans" panose="020C0503030203020204" pitchFamily="34" charset="0"/>
                <a:cs typeface="Courier New" panose="02070309020205020404" pitchFamily="49" charset="0"/>
              </a:rPr>
              <a:t> server enable</a:t>
            </a:r>
          </a:p>
          <a:p>
            <a:pPr fontAlgn="ctr">
              <a:lnSpc>
                <a:spcPct val="120000"/>
              </a:lnSpc>
            </a:pPr>
            <a:r>
              <a:rPr lang="en-US" sz="1200" dirty="0">
                <a:latin typeface="Huawei Sans" panose="020C0503030203020204" pitchFamily="34" charset="0"/>
              </a:rPr>
              <a:t>[SSH Server] user-interface </a:t>
            </a:r>
            <a:r>
              <a:rPr lang="en-US" sz="1200" dirty="0" err="1">
                <a:latin typeface="Huawei Sans" panose="020C0503030203020204" pitchFamily="34" charset="0"/>
              </a:rPr>
              <a:t>vty</a:t>
            </a:r>
            <a:r>
              <a:rPr lang="en-US" sz="1200" dirty="0">
                <a:latin typeface="Huawei Sans" panose="020C0503030203020204" pitchFamily="34" charset="0"/>
              </a:rPr>
              <a:t> 0 4</a:t>
            </a:r>
          </a:p>
          <a:p>
            <a:pPr fontAlgn="ctr">
              <a:lnSpc>
                <a:spcPct val="120000"/>
              </a:lnSpc>
            </a:pPr>
            <a:r>
              <a:rPr lang="en-US" sz="1200" dirty="0">
                <a:latin typeface="Huawei Sans" panose="020C0503030203020204" pitchFamily="34" charset="0"/>
              </a:rPr>
              <a:t>[SSH Server-ui-vty0-4] authentication-mode </a:t>
            </a:r>
            <a:r>
              <a:rPr lang="en-US" sz="1200" dirty="0" err="1">
                <a:latin typeface="Huawei Sans" panose="020C0503030203020204" pitchFamily="34" charset="0"/>
              </a:rPr>
              <a:t>aaa</a:t>
            </a:r>
            <a:endParaRPr lang="en-US" sz="1200" dirty="0">
              <a:latin typeface="Huawei Sans" panose="020C0503030203020204" pitchFamily="34" charset="0"/>
            </a:endParaRPr>
          </a:p>
          <a:p>
            <a:pPr fontAlgn="ctr">
              <a:lnSpc>
                <a:spcPct val="120000"/>
              </a:lnSpc>
            </a:pPr>
            <a:r>
              <a:rPr lang="en-US" sz="1200" dirty="0">
                <a:latin typeface="Huawei Sans" panose="020C0503030203020204" pitchFamily="34" charset="0"/>
              </a:rPr>
              <a:t>[SSH Server-ui-vty0-4] protocol inbound </a:t>
            </a:r>
            <a:r>
              <a:rPr lang="en-US" sz="1200" dirty="0" err="1">
                <a:latin typeface="Huawei Sans" panose="020C0503030203020204" pitchFamily="34" charset="0"/>
              </a:rPr>
              <a:t>ssh</a:t>
            </a:r>
            <a:endParaRPr lang="en-US" sz="1200" dirty="0">
              <a:latin typeface="Huawei Sans" panose="020C0503030203020204" pitchFamily="34" charset="0"/>
            </a:endParaRPr>
          </a:p>
          <a:p>
            <a:pPr fontAlgn="ctr">
              <a:lnSpc>
                <a:spcPct val="120000"/>
              </a:lnSpc>
            </a:pPr>
            <a:r>
              <a:rPr lang="en-US" sz="1200" dirty="0">
                <a:latin typeface="Huawei Sans" panose="020C0503030203020204" pitchFamily="34" charset="0"/>
              </a:rPr>
              <a:t>[SSH Server-ui-vty0-4] user privilege level 3</a:t>
            </a:r>
          </a:p>
          <a:p>
            <a:pPr fontAlgn="ctr">
              <a:lnSpc>
                <a:spcPct val="120000"/>
              </a:lnSpc>
            </a:pPr>
            <a:r>
              <a:rPr lang="en-US" sz="1200" dirty="0">
                <a:latin typeface="Huawei Sans" panose="020C0503030203020204" pitchFamily="34" charset="0"/>
              </a:rPr>
              <a:t>[SSH Server-ui-vty0-4] quit</a:t>
            </a:r>
          </a:p>
        </p:txBody>
      </p:sp>
      <p:grpSp>
        <p:nvGrpSpPr>
          <p:cNvPr id="60" name="组合 59">
            <a:extLst>
              <a:ext uri="{FF2B5EF4-FFF2-40B4-BE49-F238E27FC236}">
                <a16:creationId xmlns="" xmlns:a16="http://schemas.microsoft.com/office/drawing/2014/main" id="{1D3C8CF5-5A8D-4753-9D94-EEA573CC72CB}"/>
              </a:ext>
            </a:extLst>
          </p:cNvPr>
          <p:cNvGrpSpPr/>
          <p:nvPr/>
        </p:nvGrpSpPr>
        <p:grpSpPr>
          <a:xfrm>
            <a:off x="2084845" y="1903536"/>
            <a:ext cx="7463118" cy="1210928"/>
            <a:chOff x="1990165" y="1344713"/>
            <a:chExt cx="7463118" cy="1210928"/>
          </a:xfrm>
        </p:grpSpPr>
        <p:sp>
          <p:nvSpPr>
            <p:cNvPr id="61" name="矩形: 圆角 23">
              <a:extLst>
                <a:ext uri="{FF2B5EF4-FFF2-40B4-BE49-F238E27FC236}">
                  <a16:creationId xmlns="" xmlns:a16="http://schemas.microsoft.com/office/drawing/2014/main" id="{FCA78E05-2E38-43E2-B379-4EC2C561C5AA}"/>
                </a:ext>
              </a:extLst>
            </p:cNvPr>
            <p:cNvSpPr/>
            <p:nvPr/>
          </p:nvSpPr>
          <p:spPr>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64" name="图片 63">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75" name="图片 74"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76" name="直接连接符 75">
              <a:extLst>
                <a:ext uri="{FF2B5EF4-FFF2-40B4-BE49-F238E27FC236}">
                  <a16:creationId xmlns="" xmlns:a16="http://schemas.microsoft.com/office/drawing/2014/main" id="{4E6C53B9-8234-4E7F-B6A4-301B84C20E21}"/>
                </a:ext>
              </a:extLst>
            </p:cNvPr>
            <p:cNvCxnSpPr>
              <a:cxnSpLocks/>
              <a:stCxn id="75" idx="1"/>
              <a:endCxn id="64"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 xmlns:a16="http://schemas.microsoft.com/office/drawing/2014/main" id="{B9781689-051C-471B-87F8-A16330B40AE4}"/>
                </a:ext>
              </a:extLst>
            </p:cNvPr>
            <p:cNvSpPr txBox="1"/>
            <p:nvPr/>
          </p:nvSpPr>
          <p:spPr>
            <a:xfrm>
              <a:off x="4404085" y="1721532"/>
              <a:ext cx="756937" cy="276999"/>
            </a:xfrm>
            <a:prstGeom prst="rect">
              <a:avLst/>
            </a:prstGeom>
          </p:spPr>
          <p:txBody>
            <a:bodyPr wrap="none" rtlCol="0" anchor="ctr">
              <a:spAutoFit/>
            </a:bodyPr>
            <a:lstStyle/>
            <a:p>
              <a:pPr algn="ctr" fontAlgn="ctr"/>
              <a:r>
                <a:rPr lang="en-US" sz="1200" dirty="0">
                  <a:latin typeface="Huawei Sans" panose="020C0503030203020204" pitchFamily="34" charset="0"/>
                </a:rPr>
                <a:t>GE1/0/0</a:t>
              </a:r>
            </a:p>
          </p:txBody>
        </p:sp>
        <p:sp>
          <p:nvSpPr>
            <p:cNvPr id="78" name="文本框 77">
              <a:extLst>
                <a:ext uri="{FF2B5EF4-FFF2-40B4-BE49-F238E27FC236}">
                  <a16:creationId xmlns="" xmlns:a16="http://schemas.microsoft.com/office/drawing/2014/main" id="{FDEB4104-2868-4CDC-B074-9C4E6F60E61A}"/>
                </a:ext>
              </a:extLst>
            </p:cNvPr>
            <p:cNvSpPr txBox="1"/>
            <p:nvPr/>
          </p:nvSpPr>
          <p:spPr>
            <a:xfrm>
              <a:off x="6849979" y="1410100"/>
              <a:ext cx="1069524" cy="276999"/>
            </a:xfrm>
            <a:prstGeom prst="rect">
              <a:avLst/>
            </a:prstGeom>
          </p:spPr>
          <p:txBody>
            <a:bodyPr wrap="none" rtlCol="0" anchor="ctr">
              <a:spAutoFit/>
            </a:bodyPr>
            <a:lstStyle/>
            <a:p>
              <a:pPr algn="ctr" fontAlgn="ctr"/>
              <a:r>
                <a:rPr lang="en-US" sz="1200" dirty="0">
                  <a:latin typeface="Huawei Sans" panose="020C0503030203020204" pitchFamily="34" charset="0"/>
                </a:rPr>
                <a:t>192.168.56.1</a:t>
              </a:r>
            </a:p>
          </p:txBody>
        </p:sp>
        <p:sp>
          <p:nvSpPr>
            <p:cNvPr id="79" name="文本框 78">
              <a:extLst>
                <a:ext uri="{FF2B5EF4-FFF2-40B4-BE49-F238E27FC236}">
                  <a16:creationId xmlns="" xmlns:a16="http://schemas.microsoft.com/office/drawing/2014/main" id="{AD9C5971-1048-41C8-9BC0-07A2BCA40623}"/>
                </a:ext>
              </a:extLst>
            </p:cNvPr>
            <p:cNvSpPr txBox="1"/>
            <p:nvPr/>
          </p:nvSpPr>
          <p:spPr>
            <a:xfrm>
              <a:off x="4013774" y="1410100"/>
              <a:ext cx="1242648" cy="276999"/>
            </a:xfrm>
            <a:prstGeom prst="rect">
              <a:avLst/>
            </a:prstGeom>
          </p:spPr>
          <p:txBody>
            <a:bodyPr wrap="none" rtlCol="0" anchor="ctr">
              <a:spAutoFit/>
            </a:bodyPr>
            <a:lstStyle/>
            <a:p>
              <a:pPr algn="ctr" fontAlgn="ctr"/>
              <a:r>
                <a:rPr lang="en-US" sz="1200" dirty="0">
                  <a:latin typeface="Huawei Sans" panose="020C0503030203020204" pitchFamily="34" charset="0"/>
                </a:rPr>
                <a:t>192.168.56.100</a:t>
              </a:r>
            </a:p>
          </p:txBody>
        </p:sp>
        <p:sp>
          <p:nvSpPr>
            <p:cNvPr id="80" name="文本框 79">
              <a:extLst>
                <a:ext uri="{FF2B5EF4-FFF2-40B4-BE49-F238E27FC236}">
                  <a16:creationId xmlns="" xmlns:a16="http://schemas.microsoft.com/office/drawing/2014/main" id="{77A4502C-F66C-4C6A-81AF-DBD4FF816CA0}"/>
                </a:ext>
              </a:extLst>
            </p:cNvPr>
            <p:cNvSpPr txBox="1"/>
            <p:nvPr/>
          </p:nvSpPr>
          <p:spPr>
            <a:xfrm>
              <a:off x="2220383" y="1950177"/>
              <a:ext cx="1172116" cy="276999"/>
            </a:xfrm>
            <a:prstGeom prst="rect">
              <a:avLst/>
            </a:prstGeom>
          </p:spPr>
          <p:txBody>
            <a:bodyPr wrap="none" rtlCol="0" anchor="ctr">
              <a:spAutoFit/>
            </a:bodyPr>
            <a:lstStyle/>
            <a:p>
              <a:pPr algn="ctr" fontAlgn="ctr"/>
              <a:r>
                <a:rPr lang="en-US" sz="1200" dirty="0" err="1">
                  <a:latin typeface="Huawei Sans" panose="020C0503030203020204" pitchFamily="34" charset="0"/>
                </a:rPr>
                <a:t>STelnet</a:t>
              </a:r>
              <a:r>
                <a:rPr lang="en-US" sz="1200" dirty="0">
                  <a:latin typeface="Huawei Sans" panose="020C0503030203020204" pitchFamily="34" charset="0"/>
                </a:rPr>
                <a:t> server</a:t>
              </a:r>
            </a:p>
          </p:txBody>
        </p:sp>
        <p:sp>
          <p:nvSpPr>
            <p:cNvPr id="81" name="文本框 80">
              <a:extLst>
                <a:ext uri="{FF2B5EF4-FFF2-40B4-BE49-F238E27FC236}">
                  <a16:creationId xmlns="" xmlns:a16="http://schemas.microsoft.com/office/drawing/2014/main" id="{B885BED1-0EC0-435F-AECC-01CB43FD768C}"/>
                </a:ext>
              </a:extLst>
            </p:cNvPr>
            <p:cNvSpPr txBox="1"/>
            <p:nvPr/>
          </p:nvSpPr>
          <p:spPr>
            <a:xfrm>
              <a:off x="7921927" y="1950177"/>
              <a:ext cx="1130438" cy="276999"/>
            </a:xfrm>
            <a:prstGeom prst="rect">
              <a:avLst/>
            </a:prstGeom>
          </p:spPr>
          <p:txBody>
            <a:bodyPr wrap="none" rtlCol="0" anchor="ctr">
              <a:spAutoFit/>
            </a:bodyPr>
            <a:lstStyle/>
            <a:p>
              <a:pPr algn="ctr" fontAlgn="ctr"/>
              <a:r>
                <a:rPr lang="en-US" sz="1200" dirty="0" err="1">
                  <a:latin typeface="Huawei Sans" panose="020C0503030203020204" pitchFamily="34" charset="0"/>
                </a:rPr>
                <a:t>STelnet</a:t>
              </a:r>
              <a:r>
                <a:rPr lang="en-US" sz="1200" dirty="0">
                  <a:latin typeface="Huawei Sans" panose="020C0503030203020204" pitchFamily="34" charset="0"/>
                </a:rPr>
                <a:t> client</a:t>
              </a:r>
            </a:p>
          </p:txBody>
        </p:sp>
      </p:grpSp>
      <p:grpSp>
        <p:nvGrpSpPr>
          <p:cNvPr id="82" name="组合 81"/>
          <p:cNvGrpSpPr/>
          <p:nvPr/>
        </p:nvGrpSpPr>
        <p:grpSpPr>
          <a:xfrm>
            <a:off x="1154281" y="1298662"/>
            <a:ext cx="9884061" cy="468000"/>
            <a:chOff x="751840" y="3983868"/>
            <a:chExt cx="9884061" cy="468000"/>
          </a:xfrm>
        </p:grpSpPr>
        <p:sp>
          <p:nvSpPr>
            <p:cNvPr id="83" name="圆角矩形 11">
              <a:extLst>
                <a:ext uri="{FF2B5EF4-FFF2-40B4-BE49-F238E27FC236}">
                  <a16:creationId xmlns="" xmlns:a16="http://schemas.microsoft.com/office/drawing/2014/main" id="{701E0E72-A8AF-4A06-B6EF-16D484D4FF4A}"/>
                </a:ext>
              </a:extLst>
            </p:cNvPr>
            <p:cNvSpPr/>
            <p:nvPr/>
          </p:nvSpPr>
          <p:spPr>
            <a:xfrm>
              <a:off x="751840" y="3983868"/>
              <a:ext cx="1695381"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Enable </a:t>
              </a:r>
              <a:r>
                <a:rPr lang="en-US" sz="1200" b="1" dirty="0" err="1">
                  <a:solidFill>
                    <a:schemeClr val="bg1"/>
                  </a:solidFill>
                  <a:latin typeface="Huawei Sans" panose="020C0503030203020204" pitchFamily="34" charset="0"/>
                </a:rPr>
                <a:t>STelnet</a:t>
              </a:r>
              <a:r>
                <a:rPr lang="en-US" sz="1200" b="1" dirty="0">
                  <a:solidFill>
                    <a:schemeClr val="bg1"/>
                  </a:solidFill>
                  <a:latin typeface="Huawei Sans" panose="020C0503030203020204" pitchFamily="34" charset="0"/>
                </a:rPr>
                <a:t> on the device</a:t>
              </a:r>
            </a:p>
          </p:txBody>
        </p:sp>
        <p:sp>
          <p:nvSpPr>
            <p:cNvPr id="84" name="圆角矩形 11">
              <a:extLst>
                <a:ext uri="{FF2B5EF4-FFF2-40B4-BE49-F238E27FC236}">
                  <a16:creationId xmlns="" xmlns:a16="http://schemas.microsoft.com/office/drawing/2014/main" id="{701E0E72-A8AF-4A06-B6EF-16D484D4FF4A}"/>
                </a:ext>
              </a:extLst>
            </p:cNvPr>
            <p:cNvSpPr/>
            <p:nvPr/>
          </p:nvSpPr>
          <p:spPr>
            <a:xfrm>
              <a:off x="2939186" y="3983868"/>
              <a:ext cx="99225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users</a:t>
              </a:r>
            </a:p>
          </p:txBody>
        </p:sp>
        <p:cxnSp>
          <p:nvCxnSpPr>
            <p:cNvPr id="85" name="直接箭头连接符 84">
              <a:extLst>
                <a:ext uri="{FF2B5EF4-FFF2-40B4-BE49-F238E27FC236}">
                  <a16:creationId xmlns="" xmlns:a16="http://schemas.microsoft.com/office/drawing/2014/main" id="{123AA511-BE26-485F-AC84-C8225487E8EA}"/>
                </a:ext>
              </a:extLst>
            </p:cNvPr>
            <p:cNvCxnSpPr>
              <a:cxnSpLocks/>
            </p:cNvCxnSpPr>
            <p:nvPr/>
          </p:nvCxnSpPr>
          <p:spPr bwMode="auto">
            <a:xfrm>
              <a:off x="2447221" y="4217868"/>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86" name="圆角矩形 11">
              <a:extLst>
                <a:ext uri="{FF2B5EF4-FFF2-40B4-BE49-F238E27FC236}">
                  <a16:creationId xmlns="" xmlns:a16="http://schemas.microsoft.com/office/drawing/2014/main" id="{701E0E72-A8AF-4A06-B6EF-16D484D4FF4A}"/>
                </a:ext>
              </a:extLst>
            </p:cNvPr>
            <p:cNvSpPr/>
            <p:nvPr/>
          </p:nvSpPr>
          <p:spPr>
            <a:xfrm>
              <a:off x="5788598" y="3983868"/>
              <a:ext cx="1163560"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the public key</a:t>
              </a:r>
            </a:p>
          </p:txBody>
        </p:sp>
        <p:sp>
          <p:nvSpPr>
            <p:cNvPr id="87" name="圆角矩形 11">
              <a:extLst>
                <a:ext uri="{FF2B5EF4-FFF2-40B4-BE49-F238E27FC236}">
                  <a16:creationId xmlns="" xmlns:a16="http://schemas.microsoft.com/office/drawing/2014/main" id="{701E0E72-A8AF-4A06-B6EF-16D484D4FF4A}"/>
                </a:ext>
              </a:extLst>
            </p:cNvPr>
            <p:cNvSpPr/>
            <p:nvPr/>
          </p:nvSpPr>
          <p:spPr>
            <a:xfrm>
              <a:off x="4388617" y="3983868"/>
              <a:ext cx="947698"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Generate a key pair</a:t>
              </a:r>
            </a:p>
          </p:txBody>
        </p:sp>
        <p:sp>
          <p:nvSpPr>
            <p:cNvPr id="88" name="圆角矩形 12">
              <a:extLst>
                <a:ext uri="{FF2B5EF4-FFF2-40B4-BE49-F238E27FC236}">
                  <a16:creationId xmlns="" xmlns:a16="http://schemas.microsoft.com/office/drawing/2014/main" id="{7E1C0CD0-705F-43E8-93C5-8AA73F3C40FD}"/>
                </a:ext>
              </a:extLst>
            </p:cNvPr>
            <p:cNvSpPr/>
            <p:nvPr/>
          </p:nvSpPr>
          <p:spPr>
            <a:xfrm>
              <a:off x="7372499" y="3983868"/>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Compile Python code</a:t>
              </a:r>
            </a:p>
          </p:txBody>
        </p:sp>
        <p:cxnSp>
          <p:nvCxnSpPr>
            <p:cNvPr id="89" name="直接箭头连接符 88">
              <a:extLst>
                <a:ext uri="{FF2B5EF4-FFF2-40B4-BE49-F238E27FC236}">
                  <a16:creationId xmlns="" xmlns:a16="http://schemas.microsoft.com/office/drawing/2014/main" id="{123AA511-BE26-485F-AC84-C8225487E8EA}"/>
                </a:ext>
              </a:extLst>
            </p:cNvPr>
            <p:cNvCxnSpPr>
              <a:cxnSpLocks/>
            </p:cNvCxnSpPr>
            <p:nvPr/>
          </p:nvCxnSpPr>
          <p:spPr bwMode="auto">
            <a:xfrm>
              <a:off x="3931442" y="4217868"/>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90" name="直接箭头连接符 89">
              <a:extLst>
                <a:ext uri="{FF2B5EF4-FFF2-40B4-BE49-F238E27FC236}">
                  <a16:creationId xmlns="" xmlns:a16="http://schemas.microsoft.com/office/drawing/2014/main" id="{123AA511-BE26-485F-AC84-C8225487E8EA}"/>
                </a:ext>
              </a:extLst>
            </p:cNvPr>
            <p:cNvCxnSpPr>
              <a:cxnSpLocks/>
            </p:cNvCxnSpPr>
            <p:nvPr/>
          </p:nvCxnSpPr>
          <p:spPr bwMode="auto">
            <a:xfrm>
              <a:off x="5352286"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91" name="直接箭头连接符 90">
              <a:extLst>
                <a:ext uri="{FF2B5EF4-FFF2-40B4-BE49-F238E27FC236}">
                  <a16:creationId xmlns="" xmlns:a16="http://schemas.microsoft.com/office/drawing/2014/main" id="{123AA511-BE26-485F-AC84-C8225487E8EA}"/>
                </a:ext>
              </a:extLst>
            </p:cNvPr>
            <p:cNvCxnSpPr>
              <a:cxnSpLocks/>
            </p:cNvCxnSpPr>
            <p:nvPr/>
          </p:nvCxnSpPr>
          <p:spPr bwMode="auto">
            <a:xfrm>
              <a:off x="6952158"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92" name="直接箭头连接符 91">
              <a:extLst>
                <a:ext uri="{FF2B5EF4-FFF2-40B4-BE49-F238E27FC236}">
                  <a16:creationId xmlns="" xmlns:a16="http://schemas.microsoft.com/office/drawing/2014/main" id="{123AA511-BE26-485F-AC84-C8225487E8EA}"/>
                </a:ext>
              </a:extLst>
            </p:cNvPr>
            <p:cNvCxnSpPr>
              <a:cxnSpLocks/>
            </p:cNvCxnSpPr>
            <p:nvPr/>
          </p:nvCxnSpPr>
          <p:spPr bwMode="auto">
            <a:xfrm>
              <a:off x="9037170" y="4217868"/>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93" name="圆角矩形 12">
              <a:extLst>
                <a:ext uri="{FF2B5EF4-FFF2-40B4-BE49-F238E27FC236}">
                  <a16:creationId xmlns="" xmlns:a16="http://schemas.microsoft.com/office/drawing/2014/main" id="{605A06C5-BF3A-417C-B6E3-668468C81F0A}"/>
                </a:ext>
              </a:extLst>
            </p:cNvPr>
            <p:cNvSpPr/>
            <p:nvPr/>
          </p:nvSpPr>
          <p:spPr>
            <a:xfrm>
              <a:off x="9440695" y="3983868"/>
              <a:ext cx="119520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24829479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Configuring Users on the Server</a:t>
            </a:r>
            <a:endParaRPr lang="en-US" dirty="0"/>
          </a:p>
        </p:txBody>
      </p:sp>
      <p:sp>
        <p:nvSpPr>
          <p:cNvPr id="3" name="文本占位符 2"/>
          <p:cNvSpPr>
            <a:spLocks noGrp="1"/>
          </p:cNvSpPr>
          <p:nvPr>
            <p:ph type="body" sz="quarter" idx="4294967295"/>
          </p:nvPr>
        </p:nvSpPr>
        <p:spPr>
          <a:xfrm>
            <a:off x="442912" y="3242420"/>
            <a:ext cx="11306175" cy="449469"/>
          </a:xfrm>
        </p:spPr>
        <p:txBody>
          <a:bodyPr/>
          <a:lstStyle/>
          <a:p>
            <a:pPr marL="0" indent="0" fontAlgn="ctr">
              <a:buNone/>
            </a:pPr>
            <a:r>
              <a:rPr lang="en-US" sz="1400" dirty="0">
                <a:latin typeface="Huawei Sans" panose="020C0503030203020204" pitchFamily="34" charset="0"/>
                <a:cs typeface="Arial" panose="020B0604020202020204" pitchFamily="34" charset="0"/>
              </a:rPr>
              <a:t>3.  Create a local user on the server, add the user to the administrator group, and configure the service type for the user.</a:t>
            </a:r>
          </a:p>
        </p:txBody>
      </p:sp>
      <p:sp>
        <p:nvSpPr>
          <p:cNvPr id="5" name="文本框 4">
            <a:extLst>
              <a:ext uri="{FF2B5EF4-FFF2-40B4-BE49-F238E27FC236}">
                <a16:creationId xmlns="" xmlns:a16="http://schemas.microsoft.com/office/drawing/2014/main" id="{773D837C-8D89-4B32-AD1E-4199EF71F59D}"/>
              </a:ext>
            </a:extLst>
          </p:cNvPr>
          <p:cNvSpPr txBox="1"/>
          <p:nvPr/>
        </p:nvSpPr>
        <p:spPr>
          <a:xfrm>
            <a:off x="894916" y="3646044"/>
            <a:ext cx="8532171" cy="1200329"/>
          </a:xfrm>
          <a:prstGeom prst="rect">
            <a:avLst/>
          </a:prstGeom>
          <a:solidFill>
            <a:srgbClr val="F4FBFE"/>
          </a:solidFill>
          <a:ln>
            <a:solidFill>
              <a:srgbClr val="99DFF9"/>
            </a:solidFill>
          </a:ln>
        </p:spPr>
        <p:txBody>
          <a:bodyPr wrap="square" rtlCol="0">
            <a:spAutoFit/>
          </a:bodyPr>
          <a:lstStyle/>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 </a:t>
            </a:r>
            <a:r>
              <a:rPr lang="en-US" sz="1200" dirty="0" err="1">
                <a:solidFill>
                  <a:prstClr val="black"/>
                </a:solidFill>
                <a:latin typeface="Huawei Sans" panose="020C0503030203020204" pitchFamily="34" charset="0"/>
                <a:cs typeface="Courier New" panose="02070309020205020404" pitchFamily="49" charset="0"/>
              </a:rPr>
              <a:t>aaa</a:t>
            </a:r>
            <a:endParaRPr lang="en-US" sz="1200" dirty="0">
              <a:solidFill>
                <a:prstClr val="black"/>
              </a:solidFill>
              <a:latin typeface="Huawei Sans" panose="020C0503030203020204" pitchFamily="34" charset="0"/>
              <a:cs typeface="Courier New" panose="02070309020205020404" pitchFamily="49" charset="0"/>
            </a:endParaRP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a:t>
            </a:r>
            <a:r>
              <a:rPr lang="en-US" sz="1200" dirty="0" err="1">
                <a:solidFill>
                  <a:prstClr val="black"/>
                </a:solidFill>
                <a:latin typeface="Huawei Sans" panose="020C0503030203020204" pitchFamily="34" charset="0"/>
                <a:cs typeface="Courier New" panose="02070309020205020404" pitchFamily="49" charset="0"/>
              </a:rPr>
              <a:t>aaa</a:t>
            </a:r>
            <a:r>
              <a:rPr lang="en-US" sz="1200" dirty="0">
                <a:solidFill>
                  <a:prstClr val="black"/>
                </a:solidFill>
                <a:latin typeface="Huawei Sans" panose="020C0503030203020204" pitchFamily="34" charset="0"/>
                <a:cs typeface="Courier New" panose="02070309020205020404" pitchFamily="49" charset="0"/>
              </a:rPr>
              <a:t>] local-user client password irreversible-cipher Huawei@123</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a:t>
            </a:r>
            <a:r>
              <a:rPr lang="en-US" sz="1200" dirty="0" err="1">
                <a:solidFill>
                  <a:prstClr val="black"/>
                </a:solidFill>
                <a:latin typeface="Huawei Sans" panose="020C0503030203020204" pitchFamily="34" charset="0"/>
                <a:cs typeface="Courier New" panose="02070309020205020404" pitchFamily="49" charset="0"/>
              </a:rPr>
              <a:t>aaa</a:t>
            </a:r>
            <a:r>
              <a:rPr lang="en-US" sz="1200" dirty="0">
                <a:solidFill>
                  <a:prstClr val="black"/>
                </a:solidFill>
                <a:latin typeface="Huawei Sans" panose="020C0503030203020204" pitchFamily="34" charset="0"/>
                <a:cs typeface="Courier New" panose="02070309020205020404" pitchFamily="49" charset="0"/>
              </a:rPr>
              <a:t>] local-user client user-group manage-</a:t>
            </a:r>
            <a:r>
              <a:rPr lang="en-US" sz="1200" dirty="0" err="1">
                <a:solidFill>
                  <a:prstClr val="black"/>
                </a:solidFill>
                <a:latin typeface="Huawei Sans" panose="020C0503030203020204" pitchFamily="34" charset="0"/>
                <a:cs typeface="Courier New" panose="02070309020205020404" pitchFamily="49" charset="0"/>
              </a:rPr>
              <a:t>ug</a:t>
            </a:r>
            <a:endParaRPr lang="en-US" sz="1200" dirty="0">
              <a:solidFill>
                <a:prstClr val="black"/>
              </a:solidFill>
              <a:latin typeface="Huawei Sans" panose="020C0503030203020204" pitchFamily="34" charset="0"/>
              <a:cs typeface="Courier New" panose="02070309020205020404" pitchFamily="49" charset="0"/>
            </a:endParaRP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a:t>
            </a:r>
            <a:r>
              <a:rPr lang="en-US" sz="1200" dirty="0" err="1">
                <a:solidFill>
                  <a:prstClr val="black"/>
                </a:solidFill>
                <a:latin typeface="Huawei Sans" panose="020C0503030203020204" pitchFamily="34" charset="0"/>
                <a:cs typeface="Courier New" panose="02070309020205020404" pitchFamily="49" charset="0"/>
              </a:rPr>
              <a:t>aaa</a:t>
            </a:r>
            <a:r>
              <a:rPr lang="en-US" sz="1200" dirty="0">
                <a:solidFill>
                  <a:prstClr val="black"/>
                </a:solidFill>
                <a:latin typeface="Huawei Sans" panose="020C0503030203020204" pitchFamily="34" charset="0"/>
                <a:cs typeface="Courier New" panose="02070309020205020404" pitchFamily="49" charset="0"/>
              </a:rPr>
              <a:t>] local-user client service-type </a:t>
            </a:r>
            <a:r>
              <a:rPr lang="en-US" sz="1200" dirty="0" err="1">
                <a:solidFill>
                  <a:prstClr val="black"/>
                </a:solidFill>
                <a:latin typeface="Huawei Sans" panose="020C0503030203020204" pitchFamily="34" charset="0"/>
                <a:cs typeface="Courier New" panose="02070309020205020404" pitchFamily="49" charset="0"/>
              </a:rPr>
              <a:t>ssh</a:t>
            </a:r>
            <a:endParaRPr lang="en-US" sz="1200" dirty="0">
              <a:solidFill>
                <a:prstClr val="black"/>
              </a:solidFill>
              <a:latin typeface="Huawei Sans" panose="020C0503030203020204" pitchFamily="34" charset="0"/>
              <a:cs typeface="Courier New" panose="02070309020205020404" pitchFamily="49" charset="0"/>
            </a:endParaRP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a:t>
            </a:r>
            <a:r>
              <a:rPr lang="en-US" sz="1200" dirty="0" err="1">
                <a:solidFill>
                  <a:prstClr val="black"/>
                </a:solidFill>
                <a:latin typeface="Huawei Sans" panose="020C0503030203020204" pitchFamily="34" charset="0"/>
                <a:cs typeface="Courier New" panose="02070309020205020404" pitchFamily="49" charset="0"/>
              </a:rPr>
              <a:t>aaa</a:t>
            </a:r>
            <a:r>
              <a:rPr lang="en-US" sz="1200" dirty="0">
                <a:solidFill>
                  <a:prstClr val="black"/>
                </a:solidFill>
                <a:latin typeface="Huawei Sans" panose="020C0503030203020204" pitchFamily="34" charset="0"/>
                <a:cs typeface="Courier New" panose="02070309020205020404" pitchFamily="49" charset="0"/>
              </a:rPr>
              <a:t>] quit</a:t>
            </a:r>
          </a:p>
        </p:txBody>
      </p:sp>
      <p:sp>
        <p:nvSpPr>
          <p:cNvPr id="7" name="文本框 6">
            <a:extLst>
              <a:ext uri="{FF2B5EF4-FFF2-40B4-BE49-F238E27FC236}">
                <a16:creationId xmlns="" xmlns:a16="http://schemas.microsoft.com/office/drawing/2014/main" id="{773D837C-8D89-4B32-AD1E-4199EF71F59D}"/>
              </a:ext>
            </a:extLst>
          </p:cNvPr>
          <p:cNvSpPr txBox="1"/>
          <p:nvPr/>
        </p:nvSpPr>
        <p:spPr>
          <a:xfrm>
            <a:off x="894916" y="5419078"/>
            <a:ext cx="8615299" cy="757130"/>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[SSH Server] </a:t>
            </a:r>
            <a:r>
              <a:rPr lang="en-US" sz="1200" dirty="0" err="1">
                <a:solidFill>
                  <a:prstClr val="black"/>
                </a:solidFill>
                <a:latin typeface="Huawei Sans" panose="020C0503030203020204" pitchFamily="34" charset="0"/>
                <a:cs typeface="Courier New" panose="02070309020205020404" pitchFamily="49" charset="0"/>
              </a:rPr>
              <a:t>ssh</a:t>
            </a:r>
            <a:r>
              <a:rPr lang="en-US" sz="1200" dirty="0">
                <a:solidFill>
                  <a:prstClr val="black"/>
                </a:solidFill>
                <a:latin typeface="Huawei Sans" panose="020C0503030203020204" pitchFamily="34" charset="0"/>
                <a:cs typeface="Courier New" panose="02070309020205020404" pitchFamily="49" charset="0"/>
              </a:rPr>
              <a:t> user client</a:t>
            </a:r>
          </a:p>
          <a:p>
            <a:pP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[SSH Server] </a:t>
            </a:r>
            <a:r>
              <a:rPr lang="en-US" sz="1200" dirty="0" err="1">
                <a:solidFill>
                  <a:prstClr val="black"/>
                </a:solidFill>
                <a:latin typeface="Huawei Sans" panose="020C0503030203020204" pitchFamily="34" charset="0"/>
                <a:cs typeface="Courier New" panose="02070309020205020404" pitchFamily="49" charset="0"/>
              </a:rPr>
              <a:t>ssh</a:t>
            </a:r>
            <a:r>
              <a:rPr lang="en-US" sz="1200" dirty="0">
                <a:solidFill>
                  <a:prstClr val="black"/>
                </a:solidFill>
                <a:latin typeface="Huawei Sans" panose="020C0503030203020204" pitchFamily="34" charset="0"/>
                <a:cs typeface="Courier New" panose="02070309020205020404" pitchFamily="49" charset="0"/>
              </a:rPr>
              <a:t> user client authentication-type </a:t>
            </a:r>
            <a:r>
              <a:rPr lang="en-US" sz="1200" dirty="0" err="1">
                <a:solidFill>
                  <a:prstClr val="black"/>
                </a:solidFill>
                <a:latin typeface="Huawei Sans" panose="020C0503030203020204" pitchFamily="34" charset="0"/>
                <a:cs typeface="Courier New" panose="02070309020205020404" pitchFamily="49" charset="0"/>
              </a:rPr>
              <a:t>rsa</a:t>
            </a:r>
            <a:endParaRPr lang="en-US" sz="1200" dirty="0">
              <a:solidFill>
                <a:prstClr val="black"/>
              </a:solidFill>
              <a:latin typeface="Huawei Sans" panose="020C0503030203020204" pitchFamily="34" charset="0"/>
              <a:cs typeface="Courier New" panose="02070309020205020404" pitchFamily="49" charset="0"/>
            </a:endParaRPr>
          </a:p>
          <a:p>
            <a:pP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[SSH Server] </a:t>
            </a:r>
            <a:r>
              <a:rPr lang="en-US" sz="1200" dirty="0" err="1">
                <a:solidFill>
                  <a:prstClr val="black"/>
                </a:solidFill>
                <a:latin typeface="Huawei Sans" panose="020C0503030203020204" pitchFamily="34" charset="0"/>
                <a:cs typeface="Courier New" panose="02070309020205020404" pitchFamily="49" charset="0"/>
              </a:rPr>
              <a:t>ssh</a:t>
            </a:r>
            <a:r>
              <a:rPr lang="en-US" sz="1200" dirty="0">
                <a:solidFill>
                  <a:prstClr val="black"/>
                </a:solidFill>
                <a:latin typeface="Huawei Sans" panose="020C0503030203020204" pitchFamily="34" charset="0"/>
                <a:cs typeface="Courier New" panose="02070309020205020404" pitchFamily="49" charset="0"/>
              </a:rPr>
              <a:t> user client service-type </a:t>
            </a:r>
            <a:r>
              <a:rPr lang="en-US" sz="1200" dirty="0" err="1">
                <a:solidFill>
                  <a:prstClr val="black"/>
                </a:solidFill>
                <a:latin typeface="Huawei Sans" panose="020C0503030203020204" pitchFamily="34" charset="0"/>
                <a:cs typeface="Courier New" panose="02070309020205020404" pitchFamily="49" charset="0"/>
              </a:rPr>
              <a:t>stelnet</a:t>
            </a:r>
            <a:endParaRPr lang="en-US" sz="1200" dirty="0">
              <a:solidFill>
                <a:prstClr val="black"/>
              </a:solidFill>
              <a:latin typeface="Huawei Sans" panose="020C0503030203020204" pitchFamily="34" charset="0"/>
              <a:cs typeface="Courier New" panose="02070309020205020404" pitchFamily="49" charset="0"/>
            </a:endParaRPr>
          </a:p>
        </p:txBody>
      </p:sp>
      <p:sp>
        <p:nvSpPr>
          <p:cNvPr id="39" name="文本框 38"/>
          <p:cNvSpPr txBox="1"/>
          <p:nvPr/>
        </p:nvSpPr>
        <p:spPr>
          <a:xfrm>
            <a:off x="452476" y="4944499"/>
            <a:ext cx="11195113" cy="683264"/>
          </a:xfrm>
          <a:prstGeom prst="rect">
            <a:avLst/>
          </a:prstGeom>
          <a:noFill/>
        </p:spPr>
        <p:txBody>
          <a:bodyPr wrap="square" rtlCol="0">
            <a:spAutoFit/>
          </a:bodyPr>
          <a:lstStyle/>
          <a:p>
            <a:pPr marL="342900" indent="-342900" algn="just" defTabSz="914034" fontAlgn="ctr">
              <a:lnSpc>
                <a:spcPct val="140000"/>
              </a:lnSpc>
              <a:spcBef>
                <a:spcPts val="792"/>
              </a:spcBef>
              <a:buFont typeface="+mj-lt"/>
              <a:buAutoNum type="arabicPeriod" startAt="4"/>
            </a:pPr>
            <a:r>
              <a:rPr lang="en-US" sz="1400" dirty="0">
                <a:latin typeface="Huawei Sans" panose="020C0503030203020204" pitchFamily="34" charset="0"/>
                <a:cs typeface="Arial" panose="020B0604020202020204" pitchFamily="34" charset="0"/>
              </a:rPr>
              <a:t>Create an SSH user on the server and configure the authentication mode and service type for the user</a:t>
            </a:r>
            <a:r>
              <a:rPr lang="en-US" sz="1600" dirty="0">
                <a:latin typeface="Huawei Sans" panose="020C0503030203020204" pitchFamily="34" charset="0"/>
              </a:rPr>
              <a:t>.</a:t>
            </a:r>
          </a:p>
          <a:p>
            <a:pPr fontAlgn="ctr"/>
            <a:endParaRPr lang="en-US" altLang="zh-CN" sz="1600" dirty="0">
              <a:latin typeface="Huawei Sans" panose="020C0503030203020204" pitchFamily="34" charset="0"/>
            </a:endParaRPr>
          </a:p>
        </p:txBody>
      </p:sp>
      <p:grpSp>
        <p:nvGrpSpPr>
          <p:cNvPr id="29" name="组合 28">
            <a:extLst>
              <a:ext uri="{FF2B5EF4-FFF2-40B4-BE49-F238E27FC236}">
                <a16:creationId xmlns="" xmlns:a16="http://schemas.microsoft.com/office/drawing/2014/main" id="{1D3C8CF5-5A8D-4753-9D94-EEA573CC72CB}"/>
              </a:ext>
            </a:extLst>
          </p:cNvPr>
          <p:cNvGrpSpPr/>
          <p:nvPr/>
        </p:nvGrpSpPr>
        <p:grpSpPr>
          <a:xfrm>
            <a:off x="2084845" y="1903536"/>
            <a:ext cx="7463118" cy="1210928"/>
            <a:chOff x="1990165" y="1344713"/>
            <a:chExt cx="7463118" cy="1210928"/>
          </a:xfrm>
        </p:grpSpPr>
        <p:sp>
          <p:nvSpPr>
            <p:cNvPr id="53" name="矩形: 圆角 23">
              <a:extLst>
                <a:ext uri="{FF2B5EF4-FFF2-40B4-BE49-F238E27FC236}">
                  <a16:creationId xmlns="" xmlns:a16="http://schemas.microsoft.com/office/drawing/2014/main" id="{FCA78E05-2E38-43E2-B379-4EC2C561C5AA}"/>
                </a:ext>
              </a:extLst>
            </p:cNvPr>
            <p:cNvSpPr/>
            <p:nvPr/>
          </p:nvSpPr>
          <p:spPr>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54" name="图片 53">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55" name="图片 54"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56" name="直接连接符 55">
              <a:extLst>
                <a:ext uri="{FF2B5EF4-FFF2-40B4-BE49-F238E27FC236}">
                  <a16:creationId xmlns="" xmlns:a16="http://schemas.microsoft.com/office/drawing/2014/main" id="{4E6C53B9-8234-4E7F-B6A4-301B84C20E21}"/>
                </a:ext>
              </a:extLst>
            </p:cNvPr>
            <p:cNvCxnSpPr>
              <a:cxnSpLocks/>
              <a:stCxn id="55" idx="1"/>
              <a:endCxn id="54"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 xmlns:a16="http://schemas.microsoft.com/office/drawing/2014/main" id="{B9781689-051C-471B-87F8-A16330B40AE4}"/>
                </a:ext>
              </a:extLst>
            </p:cNvPr>
            <p:cNvSpPr txBox="1"/>
            <p:nvPr/>
          </p:nvSpPr>
          <p:spPr>
            <a:xfrm>
              <a:off x="4404085" y="1721532"/>
              <a:ext cx="756937" cy="276999"/>
            </a:xfrm>
            <a:prstGeom prst="rect">
              <a:avLst/>
            </a:prstGeom>
          </p:spPr>
          <p:txBody>
            <a:bodyPr wrap="none" rtlCol="0" anchor="ctr">
              <a:spAutoFit/>
            </a:bodyPr>
            <a:lstStyle/>
            <a:p>
              <a:pPr algn="ctr" fontAlgn="ctr"/>
              <a:r>
                <a:rPr lang="en-US" sz="1200" dirty="0">
                  <a:latin typeface="Huawei Sans" panose="020C0503030203020204" pitchFamily="34" charset="0"/>
                </a:rPr>
                <a:t>GE1/0/0</a:t>
              </a:r>
            </a:p>
          </p:txBody>
        </p:sp>
        <p:sp>
          <p:nvSpPr>
            <p:cNvPr id="58" name="文本框 57">
              <a:extLst>
                <a:ext uri="{FF2B5EF4-FFF2-40B4-BE49-F238E27FC236}">
                  <a16:creationId xmlns="" xmlns:a16="http://schemas.microsoft.com/office/drawing/2014/main" id="{FDEB4104-2868-4CDC-B074-9C4E6F60E61A}"/>
                </a:ext>
              </a:extLst>
            </p:cNvPr>
            <p:cNvSpPr txBox="1"/>
            <p:nvPr/>
          </p:nvSpPr>
          <p:spPr>
            <a:xfrm>
              <a:off x="6849979" y="1410100"/>
              <a:ext cx="1069524" cy="276999"/>
            </a:xfrm>
            <a:prstGeom prst="rect">
              <a:avLst/>
            </a:prstGeom>
          </p:spPr>
          <p:txBody>
            <a:bodyPr wrap="none" rtlCol="0" anchor="ctr">
              <a:spAutoFit/>
            </a:bodyPr>
            <a:lstStyle/>
            <a:p>
              <a:pPr algn="ctr" fontAlgn="ctr"/>
              <a:r>
                <a:rPr lang="en-US" sz="1200" dirty="0">
                  <a:latin typeface="Huawei Sans" panose="020C0503030203020204" pitchFamily="34" charset="0"/>
                </a:rPr>
                <a:t>192.168.56.1</a:t>
              </a:r>
            </a:p>
          </p:txBody>
        </p:sp>
        <p:sp>
          <p:nvSpPr>
            <p:cNvPr id="59" name="文本框 58">
              <a:extLst>
                <a:ext uri="{FF2B5EF4-FFF2-40B4-BE49-F238E27FC236}">
                  <a16:creationId xmlns="" xmlns:a16="http://schemas.microsoft.com/office/drawing/2014/main" id="{AD9C5971-1048-41C8-9BC0-07A2BCA40623}"/>
                </a:ext>
              </a:extLst>
            </p:cNvPr>
            <p:cNvSpPr txBox="1"/>
            <p:nvPr/>
          </p:nvSpPr>
          <p:spPr>
            <a:xfrm>
              <a:off x="4013774" y="1410100"/>
              <a:ext cx="1242648" cy="276999"/>
            </a:xfrm>
            <a:prstGeom prst="rect">
              <a:avLst/>
            </a:prstGeom>
          </p:spPr>
          <p:txBody>
            <a:bodyPr wrap="none" rtlCol="0" anchor="ctr">
              <a:spAutoFit/>
            </a:bodyPr>
            <a:lstStyle/>
            <a:p>
              <a:pPr algn="ctr" fontAlgn="ctr"/>
              <a:r>
                <a:rPr lang="en-US" sz="1200" dirty="0">
                  <a:latin typeface="Huawei Sans" panose="020C0503030203020204" pitchFamily="34" charset="0"/>
                </a:rPr>
                <a:t>192.168.56.100</a:t>
              </a:r>
            </a:p>
          </p:txBody>
        </p:sp>
        <p:sp>
          <p:nvSpPr>
            <p:cNvPr id="60" name="文本框 59">
              <a:extLst>
                <a:ext uri="{FF2B5EF4-FFF2-40B4-BE49-F238E27FC236}">
                  <a16:creationId xmlns="" xmlns:a16="http://schemas.microsoft.com/office/drawing/2014/main" id="{77A4502C-F66C-4C6A-81AF-DBD4FF816CA0}"/>
                </a:ext>
              </a:extLst>
            </p:cNvPr>
            <p:cNvSpPr txBox="1"/>
            <p:nvPr/>
          </p:nvSpPr>
          <p:spPr>
            <a:xfrm>
              <a:off x="2220383" y="1950177"/>
              <a:ext cx="1172116" cy="276999"/>
            </a:xfrm>
            <a:prstGeom prst="rect">
              <a:avLst/>
            </a:prstGeom>
          </p:spPr>
          <p:txBody>
            <a:bodyPr wrap="none" rtlCol="0" anchor="ctr">
              <a:spAutoFit/>
            </a:bodyPr>
            <a:lstStyle/>
            <a:p>
              <a:pPr algn="ctr" fontAlgn="ctr"/>
              <a:r>
                <a:rPr lang="en-US" sz="1200" dirty="0" err="1">
                  <a:latin typeface="Huawei Sans" panose="020C0503030203020204" pitchFamily="34" charset="0"/>
                </a:rPr>
                <a:t>STelnet</a:t>
              </a:r>
              <a:r>
                <a:rPr lang="en-US" sz="1200" dirty="0">
                  <a:latin typeface="Huawei Sans" panose="020C0503030203020204" pitchFamily="34" charset="0"/>
                </a:rPr>
                <a:t> server</a:t>
              </a:r>
            </a:p>
          </p:txBody>
        </p:sp>
        <p:sp>
          <p:nvSpPr>
            <p:cNvPr id="61" name="文本框 60">
              <a:extLst>
                <a:ext uri="{FF2B5EF4-FFF2-40B4-BE49-F238E27FC236}">
                  <a16:creationId xmlns="" xmlns:a16="http://schemas.microsoft.com/office/drawing/2014/main" id="{B885BED1-0EC0-435F-AECC-01CB43FD768C}"/>
                </a:ext>
              </a:extLst>
            </p:cNvPr>
            <p:cNvSpPr txBox="1"/>
            <p:nvPr/>
          </p:nvSpPr>
          <p:spPr>
            <a:xfrm>
              <a:off x="7921927" y="1950177"/>
              <a:ext cx="1130438" cy="276999"/>
            </a:xfrm>
            <a:prstGeom prst="rect">
              <a:avLst/>
            </a:prstGeom>
          </p:spPr>
          <p:txBody>
            <a:bodyPr wrap="none" rtlCol="0" anchor="ctr">
              <a:spAutoFit/>
            </a:bodyPr>
            <a:lstStyle/>
            <a:p>
              <a:pPr algn="ctr" fontAlgn="ctr"/>
              <a:r>
                <a:rPr lang="en-US" sz="1200" dirty="0" err="1">
                  <a:latin typeface="Huawei Sans" panose="020C0503030203020204" pitchFamily="34" charset="0"/>
                </a:rPr>
                <a:t>STelnet</a:t>
              </a:r>
              <a:r>
                <a:rPr lang="en-US" sz="1200" dirty="0">
                  <a:latin typeface="Huawei Sans" panose="020C0503030203020204" pitchFamily="34" charset="0"/>
                </a:rPr>
                <a:t> client</a:t>
              </a:r>
            </a:p>
          </p:txBody>
        </p:sp>
      </p:grpSp>
      <p:grpSp>
        <p:nvGrpSpPr>
          <p:cNvPr id="62" name="组合 61"/>
          <p:cNvGrpSpPr/>
          <p:nvPr/>
        </p:nvGrpSpPr>
        <p:grpSpPr>
          <a:xfrm>
            <a:off x="1154281" y="1298662"/>
            <a:ext cx="9884061" cy="468000"/>
            <a:chOff x="751840" y="3983868"/>
            <a:chExt cx="9884061" cy="468000"/>
          </a:xfrm>
        </p:grpSpPr>
        <p:sp>
          <p:nvSpPr>
            <p:cNvPr id="63" name="圆角矩形 11">
              <a:extLst>
                <a:ext uri="{FF2B5EF4-FFF2-40B4-BE49-F238E27FC236}">
                  <a16:creationId xmlns="" xmlns:a16="http://schemas.microsoft.com/office/drawing/2014/main" id="{701E0E72-A8AF-4A06-B6EF-16D484D4FF4A}"/>
                </a:ext>
              </a:extLst>
            </p:cNvPr>
            <p:cNvSpPr/>
            <p:nvPr/>
          </p:nvSpPr>
          <p:spPr>
            <a:xfrm>
              <a:off x="751840" y="3983868"/>
              <a:ext cx="169538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Enable </a:t>
              </a:r>
              <a:r>
                <a:rPr lang="en-US" sz="1200" dirty="0" err="1">
                  <a:solidFill>
                    <a:schemeClr val="tx1"/>
                  </a:solidFill>
                  <a:latin typeface="Huawei Sans" panose="020C0503030203020204" pitchFamily="34" charset="0"/>
                </a:rPr>
                <a:t>STelnet</a:t>
              </a:r>
              <a:r>
                <a:rPr lang="en-US" sz="1200" dirty="0">
                  <a:solidFill>
                    <a:schemeClr val="tx1"/>
                  </a:solidFill>
                  <a:latin typeface="Huawei Sans" panose="020C0503030203020204" pitchFamily="34" charset="0"/>
                </a:rPr>
                <a:t> on the device</a:t>
              </a:r>
            </a:p>
          </p:txBody>
        </p:sp>
        <p:sp>
          <p:nvSpPr>
            <p:cNvPr id="64" name="圆角矩形 11">
              <a:extLst>
                <a:ext uri="{FF2B5EF4-FFF2-40B4-BE49-F238E27FC236}">
                  <a16:creationId xmlns="" xmlns:a16="http://schemas.microsoft.com/office/drawing/2014/main" id="{701E0E72-A8AF-4A06-B6EF-16D484D4FF4A}"/>
                </a:ext>
              </a:extLst>
            </p:cNvPr>
            <p:cNvSpPr/>
            <p:nvPr/>
          </p:nvSpPr>
          <p:spPr>
            <a:xfrm>
              <a:off x="2939186" y="3983868"/>
              <a:ext cx="992256"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Configure users</a:t>
              </a:r>
            </a:p>
          </p:txBody>
        </p:sp>
        <p:cxnSp>
          <p:nvCxnSpPr>
            <p:cNvPr id="65" name="直接箭头连接符 64">
              <a:extLst>
                <a:ext uri="{FF2B5EF4-FFF2-40B4-BE49-F238E27FC236}">
                  <a16:creationId xmlns="" xmlns:a16="http://schemas.microsoft.com/office/drawing/2014/main" id="{123AA511-BE26-485F-AC84-C8225487E8EA}"/>
                </a:ext>
              </a:extLst>
            </p:cNvPr>
            <p:cNvCxnSpPr>
              <a:cxnSpLocks/>
            </p:cNvCxnSpPr>
            <p:nvPr/>
          </p:nvCxnSpPr>
          <p:spPr bwMode="auto">
            <a:xfrm>
              <a:off x="2447221" y="4217868"/>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66" name="圆角矩形 11">
              <a:extLst>
                <a:ext uri="{FF2B5EF4-FFF2-40B4-BE49-F238E27FC236}">
                  <a16:creationId xmlns="" xmlns:a16="http://schemas.microsoft.com/office/drawing/2014/main" id="{701E0E72-A8AF-4A06-B6EF-16D484D4FF4A}"/>
                </a:ext>
              </a:extLst>
            </p:cNvPr>
            <p:cNvSpPr/>
            <p:nvPr/>
          </p:nvSpPr>
          <p:spPr>
            <a:xfrm>
              <a:off x="5788598" y="3983868"/>
              <a:ext cx="1163560"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the public key</a:t>
              </a:r>
            </a:p>
          </p:txBody>
        </p:sp>
        <p:sp>
          <p:nvSpPr>
            <p:cNvPr id="67" name="圆角矩形 11">
              <a:extLst>
                <a:ext uri="{FF2B5EF4-FFF2-40B4-BE49-F238E27FC236}">
                  <a16:creationId xmlns="" xmlns:a16="http://schemas.microsoft.com/office/drawing/2014/main" id="{701E0E72-A8AF-4A06-B6EF-16D484D4FF4A}"/>
                </a:ext>
              </a:extLst>
            </p:cNvPr>
            <p:cNvSpPr/>
            <p:nvPr/>
          </p:nvSpPr>
          <p:spPr>
            <a:xfrm>
              <a:off x="4388617" y="3983868"/>
              <a:ext cx="947698"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Generate a key pair</a:t>
              </a:r>
            </a:p>
          </p:txBody>
        </p:sp>
        <p:sp>
          <p:nvSpPr>
            <p:cNvPr id="68" name="圆角矩形 12">
              <a:extLst>
                <a:ext uri="{FF2B5EF4-FFF2-40B4-BE49-F238E27FC236}">
                  <a16:creationId xmlns="" xmlns:a16="http://schemas.microsoft.com/office/drawing/2014/main" id="{7E1C0CD0-705F-43E8-93C5-8AA73F3C40FD}"/>
                </a:ext>
              </a:extLst>
            </p:cNvPr>
            <p:cNvSpPr/>
            <p:nvPr/>
          </p:nvSpPr>
          <p:spPr>
            <a:xfrm>
              <a:off x="7372499" y="3983868"/>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Compile Python code</a:t>
              </a:r>
            </a:p>
          </p:txBody>
        </p:sp>
        <p:cxnSp>
          <p:nvCxnSpPr>
            <p:cNvPr id="69" name="直接箭头连接符 68">
              <a:extLst>
                <a:ext uri="{FF2B5EF4-FFF2-40B4-BE49-F238E27FC236}">
                  <a16:creationId xmlns="" xmlns:a16="http://schemas.microsoft.com/office/drawing/2014/main" id="{123AA511-BE26-485F-AC84-C8225487E8EA}"/>
                </a:ext>
              </a:extLst>
            </p:cNvPr>
            <p:cNvCxnSpPr>
              <a:cxnSpLocks/>
            </p:cNvCxnSpPr>
            <p:nvPr/>
          </p:nvCxnSpPr>
          <p:spPr bwMode="auto">
            <a:xfrm>
              <a:off x="3931442" y="4217868"/>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70" name="直接箭头连接符 69">
              <a:extLst>
                <a:ext uri="{FF2B5EF4-FFF2-40B4-BE49-F238E27FC236}">
                  <a16:creationId xmlns="" xmlns:a16="http://schemas.microsoft.com/office/drawing/2014/main" id="{123AA511-BE26-485F-AC84-C8225487E8EA}"/>
                </a:ext>
              </a:extLst>
            </p:cNvPr>
            <p:cNvCxnSpPr>
              <a:cxnSpLocks/>
            </p:cNvCxnSpPr>
            <p:nvPr/>
          </p:nvCxnSpPr>
          <p:spPr bwMode="auto">
            <a:xfrm>
              <a:off x="5352286"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71" name="直接箭头连接符 70">
              <a:extLst>
                <a:ext uri="{FF2B5EF4-FFF2-40B4-BE49-F238E27FC236}">
                  <a16:creationId xmlns="" xmlns:a16="http://schemas.microsoft.com/office/drawing/2014/main" id="{123AA511-BE26-485F-AC84-C8225487E8EA}"/>
                </a:ext>
              </a:extLst>
            </p:cNvPr>
            <p:cNvCxnSpPr>
              <a:cxnSpLocks/>
            </p:cNvCxnSpPr>
            <p:nvPr/>
          </p:nvCxnSpPr>
          <p:spPr bwMode="auto">
            <a:xfrm>
              <a:off x="6952158"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72" name="直接箭头连接符 71">
              <a:extLst>
                <a:ext uri="{FF2B5EF4-FFF2-40B4-BE49-F238E27FC236}">
                  <a16:creationId xmlns="" xmlns:a16="http://schemas.microsoft.com/office/drawing/2014/main" id="{123AA511-BE26-485F-AC84-C8225487E8EA}"/>
                </a:ext>
              </a:extLst>
            </p:cNvPr>
            <p:cNvCxnSpPr>
              <a:cxnSpLocks/>
            </p:cNvCxnSpPr>
            <p:nvPr/>
          </p:nvCxnSpPr>
          <p:spPr bwMode="auto">
            <a:xfrm>
              <a:off x="9037170" y="4217868"/>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73" name="圆角矩形 12">
              <a:extLst>
                <a:ext uri="{FF2B5EF4-FFF2-40B4-BE49-F238E27FC236}">
                  <a16:creationId xmlns="" xmlns:a16="http://schemas.microsoft.com/office/drawing/2014/main" id="{605A06C5-BF3A-417C-B6E3-668468C81F0A}"/>
                </a:ext>
              </a:extLst>
            </p:cNvPr>
            <p:cNvSpPr/>
            <p:nvPr/>
          </p:nvSpPr>
          <p:spPr>
            <a:xfrm>
              <a:off x="9440695" y="3983868"/>
              <a:ext cx="119520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236494520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Creating an RSA Key Pair on the Client</a:t>
            </a:r>
            <a:endParaRPr lang="en-US" dirty="0"/>
          </a:p>
        </p:txBody>
      </p:sp>
      <p:sp>
        <p:nvSpPr>
          <p:cNvPr id="3" name="文本占位符 2"/>
          <p:cNvSpPr>
            <a:spLocks noGrp="1"/>
          </p:cNvSpPr>
          <p:nvPr>
            <p:ph type="body" sz="quarter" idx="4294967295"/>
          </p:nvPr>
        </p:nvSpPr>
        <p:spPr>
          <a:xfrm>
            <a:off x="439738" y="2214439"/>
            <a:ext cx="11306175" cy="384199"/>
          </a:xfrm>
        </p:spPr>
        <p:txBody>
          <a:bodyPr/>
          <a:lstStyle/>
          <a:p>
            <a:pPr marL="0" indent="0">
              <a:buNone/>
            </a:pPr>
            <a:r>
              <a:rPr lang="en-US" sz="1400" dirty="0">
                <a:latin typeface="Huawei Sans" panose="020C0503030203020204" pitchFamily="34" charset="0"/>
                <a:cs typeface="Arial" panose="020B0604020202020204" pitchFamily="34" charset="0"/>
              </a:rPr>
              <a:t>5.  On the client, use </a:t>
            </a:r>
            <a:r>
              <a:rPr lang="en-US" sz="1400" dirty="0" err="1">
                <a:latin typeface="Huawei Sans" panose="020C0503030203020204" pitchFamily="34" charset="0"/>
                <a:cs typeface="Arial" panose="020B0604020202020204" pitchFamily="34" charset="0"/>
              </a:rPr>
              <a:t>Git</a:t>
            </a:r>
            <a:r>
              <a:rPr lang="en-US" sz="1400" dirty="0">
                <a:latin typeface="Huawei Sans" panose="020C0503030203020204" pitchFamily="34" charset="0"/>
                <a:cs typeface="Arial" panose="020B0604020202020204" pitchFamily="34" charset="0"/>
              </a:rPr>
              <a:t> Bash to create an RSA key pair (private key </a:t>
            </a:r>
            <a:r>
              <a:rPr lang="en-US" sz="1400" dirty="0" err="1">
                <a:latin typeface="Huawei Sans" panose="020C0503030203020204" pitchFamily="34" charset="0"/>
                <a:cs typeface="Arial" panose="020B0604020202020204" pitchFamily="34" charset="0"/>
              </a:rPr>
              <a:t>id_rsa</a:t>
            </a:r>
            <a:r>
              <a:rPr lang="en-US" sz="1400" dirty="0">
                <a:latin typeface="Huawei Sans" panose="020C0503030203020204" pitchFamily="34" charset="0"/>
                <a:cs typeface="Arial" panose="020B0604020202020204" pitchFamily="34" charset="0"/>
              </a:rPr>
              <a:t> and public key id_rsa.pub) and check the public key.</a:t>
            </a:r>
          </a:p>
        </p:txBody>
      </p:sp>
      <p:sp>
        <p:nvSpPr>
          <p:cNvPr id="5" name="文本框 4">
            <a:extLst>
              <a:ext uri="{FF2B5EF4-FFF2-40B4-BE49-F238E27FC236}">
                <a16:creationId xmlns="" xmlns:a16="http://schemas.microsoft.com/office/drawing/2014/main" id="{773D837C-8D89-4B32-AD1E-4199EF71F59D}"/>
              </a:ext>
            </a:extLst>
          </p:cNvPr>
          <p:cNvSpPr txBox="1"/>
          <p:nvPr/>
        </p:nvSpPr>
        <p:spPr>
          <a:xfrm>
            <a:off x="6032400" y="2653974"/>
            <a:ext cx="5309981" cy="2160591"/>
          </a:xfrm>
          <a:prstGeom prst="rect">
            <a:avLst/>
          </a:prstGeom>
          <a:solidFill>
            <a:srgbClr val="F4FBFE"/>
          </a:solidFill>
          <a:ln>
            <a:solidFill>
              <a:srgbClr val="99DFF9"/>
            </a:solidFill>
          </a:ln>
        </p:spPr>
        <p:txBody>
          <a:bodyPr wrap="square" rtlCol="0">
            <a:spAutoFit/>
          </a:bodyPr>
          <a:lstStyle/>
          <a:p>
            <a:pPr fontAlgn="ctr">
              <a:lnSpc>
                <a:spcPct val="140000"/>
              </a:lnSpc>
            </a:pPr>
            <a:r>
              <a:rPr lang="en-US" sz="1200" dirty="0" err="1">
                <a:latin typeface="Huawei Sans" panose="020C0503030203020204" pitchFamily="34" charset="0"/>
              </a:rPr>
              <a:t>exampleuser@exampleuser</a:t>
            </a:r>
            <a:r>
              <a:rPr lang="en-US" sz="1200" dirty="0">
                <a:latin typeface="Huawei Sans" panose="020C0503030203020204" pitchFamily="34" charset="0"/>
              </a:rPr>
              <a:t> MINGW64 ~</a:t>
            </a:r>
          </a:p>
          <a:p>
            <a:pPr fontAlgn="ctr">
              <a:lnSpc>
                <a:spcPct val="140000"/>
              </a:lnSpc>
            </a:pPr>
            <a:r>
              <a:rPr lang="en-US" sz="1200" dirty="0">
                <a:latin typeface="Huawei Sans" panose="020C0503030203020204" pitchFamily="34" charset="0"/>
              </a:rPr>
              <a:t>$ </a:t>
            </a:r>
            <a:r>
              <a:rPr lang="en-US" sz="1200" dirty="0" err="1">
                <a:solidFill>
                  <a:srgbClr val="EC7061"/>
                </a:solidFill>
                <a:latin typeface="Huawei Sans" panose="020C0503030203020204" pitchFamily="34" charset="0"/>
              </a:rPr>
              <a:t>ssh-keygen</a:t>
            </a:r>
            <a:r>
              <a:rPr lang="en-US" sz="1200" dirty="0">
                <a:solidFill>
                  <a:srgbClr val="EC7061"/>
                </a:solidFill>
                <a:latin typeface="Huawei Sans" panose="020C0503030203020204" pitchFamily="34" charset="0"/>
              </a:rPr>
              <a:t> -t </a:t>
            </a:r>
            <a:r>
              <a:rPr lang="en-US" sz="1200" dirty="0" err="1">
                <a:solidFill>
                  <a:srgbClr val="EC7061"/>
                </a:solidFill>
                <a:latin typeface="Huawei Sans" panose="020C0503030203020204" pitchFamily="34" charset="0"/>
              </a:rPr>
              <a:t>rsa</a:t>
            </a:r>
            <a:endParaRPr lang="en-US" sz="1200" dirty="0">
              <a:solidFill>
                <a:srgbClr val="EC7061"/>
              </a:solidFill>
              <a:latin typeface="Huawei Sans" panose="020C0503030203020204" pitchFamily="34" charset="0"/>
            </a:endParaRPr>
          </a:p>
          <a:p>
            <a:pPr fontAlgn="ctr">
              <a:lnSpc>
                <a:spcPct val="140000"/>
              </a:lnSpc>
            </a:pPr>
            <a:r>
              <a:rPr lang="en-US" sz="1200" dirty="0">
                <a:latin typeface="Huawei Sans" panose="020C0503030203020204" pitchFamily="34" charset="0"/>
              </a:rPr>
              <a:t>Generating public/private </a:t>
            </a:r>
            <a:r>
              <a:rPr lang="en-US" sz="1200" dirty="0" err="1">
                <a:latin typeface="Huawei Sans" panose="020C0503030203020204" pitchFamily="34" charset="0"/>
              </a:rPr>
              <a:t>rsa</a:t>
            </a:r>
            <a:r>
              <a:rPr lang="en-US" sz="1200" dirty="0">
                <a:latin typeface="Huawei Sans" panose="020C0503030203020204" pitchFamily="34" charset="0"/>
              </a:rPr>
              <a:t> key pair.</a:t>
            </a:r>
          </a:p>
          <a:p>
            <a:pPr fontAlgn="ctr">
              <a:lnSpc>
                <a:spcPct val="140000"/>
              </a:lnSpc>
            </a:pPr>
            <a:r>
              <a:rPr lang="en-US" sz="1200" dirty="0">
                <a:solidFill>
                  <a:srgbClr val="EC7061"/>
                </a:solidFill>
                <a:latin typeface="Huawei Sans" panose="020C0503030203020204" pitchFamily="34" charset="0"/>
              </a:rPr>
              <a:t>Enter file in which to save the key </a:t>
            </a:r>
            <a:r>
              <a:rPr lang="en-US" sz="1200" dirty="0">
                <a:latin typeface="Huawei Sans" panose="020C0503030203020204" pitchFamily="34" charset="0"/>
              </a:rPr>
              <a:t>(/c/Users/</a:t>
            </a:r>
            <a:r>
              <a:rPr lang="en-US" sz="1200" dirty="0" err="1">
                <a:latin typeface="Huawei Sans" panose="020C0503030203020204" pitchFamily="34" charset="0"/>
              </a:rPr>
              <a:t>exampleuser</a:t>
            </a:r>
            <a:r>
              <a:rPr lang="en-US" sz="1200" dirty="0">
                <a:latin typeface="Huawei Sans" panose="020C0503030203020204" pitchFamily="34" charset="0"/>
              </a:rPr>
              <a:t>/.</a:t>
            </a:r>
            <a:r>
              <a:rPr lang="en-US" sz="1200" dirty="0" err="1">
                <a:latin typeface="Huawei Sans" panose="020C0503030203020204" pitchFamily="34" charset="0"/>
              </a:rPr>
              <a:t>ssh</a:t>
            </a:r>
            <a:r>
              <a:rPr lang="en-US" sz="1200" dirty="0">
                <a:latin typeface="Huawei Sans" panose="020C0503030203020204" pitchFamily="34" charset="0"/>
              </a:rPr>
              <a:t>/</a:t>
            </a:r>
            <a:r>
              <a:rPr lang="en-US" sz="1200" dirty="0" err="1">
                <a:latin typeface="Huawei Sans" panose="020C0503030203020204" pitchFamily="34" charset="0"/>
              </a:rPr>
              <a:t>id_rsa</a:t>
            </a:r>
            <a:r>
              <a:rPr lang="en-US" sz="1200" dirty="0">
                <a:latin typeface="Huawei Sans" panose="020C0503030203020204" pitchFamily="34" charset="0"/>
              </a:rPr>
              <a:t>):</a:t>
            </a:r>
          </a:p>
          <a:p>
            <a:pPr fontAlgn="ctr">
              <a:lnSpc>
                <a:spcPct val="140000"/>
              </a:lnSpc>
            </a:pPr>
            <a:r>
              <a:rPr lang="en-US" sz="1200" dirty="0">
                <a:solidFill>
                  <a:srgbClr val="EC7061"/>
                </a:solidFill>
                <a:latin typeface="Huawei Sans" panose="020C0503030203020204" pitchFamily="34" charset="0"/>
              </a:rPr>
              <a:t>Enter passphrase (empty for no passphrase):</a:t>
            </a:r>
          </a:p>
          <a:p>
            <a:pPr fontAlgn="ctr">
              <a:lnSpc>
                <a:spcPct val="140000"/>
              </a:lnSpc>
            </a:pPr>
            <a:r>
              <a:rPr lang="en-US" sz="1200" dirty="0">
                <a:solidFill>
                  <a:srgbClr val="EC7061"/>
                </a:solidFill>
                <a:latin typeface="Huawei Sans" panose="020C0503030203020204" pitchFamily="34" charset="0"/>
              </a:rPr>
              <a:t>Enter same passphrase again:</a:t>
            </a:r>
          </a:p>
          <a:p>
            <a:pPr fontAlgn="ctr">
              <a:lnSpc>
                <a:spcPct val="140000"/>
              </a:lnSpc>
            </a:pPr>
            <a:r>
              <a:rPr lang="en-US" sz="1200" dirty="0">
                <a:latin typeface="Huawei Sans" panose="020C0503030203020204" pitchFamily="34" charset="0"/>
              </a:rPr>
              <a:t>Your identification has been saved in </a:t>
            </a:r>
            <a:r>
              <a:rPr lang="en-US" sz="1200" dirty="0">
                <a:solidFill>
                  <a:srgbClr val="EC7061"/>
                </a:solidFill>
                <a:latin typeface="Huawei Sans" panose="020C0503030203020204" pitchFamily="34" charset="0"/>
              </a:rPr>
              <a:t>/c/Users/</a:t>
            </a:r>
            <a:r>
              <a:rPr lang="en-US" sz="1200" dirty="0" err="1">
                <a:solidFill>
                  <a:srgbClr val="EC7061"/>
                </a:solidFill>
                <a:latin typeface="Huawei Sans" panose="020C0503030203020204" pitchFamily="34" charset="0"/>
              </a:rPr>
              <a:t>exampleuser</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ssh</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id_rsa</a:t>
            </a:r>
            <a:endParaRPr lang="en-US" sz="1200" dirty="0">
              <a:solidFill>
                <a:srgbClr val="EC7061"/>
              </a:solidFill>
              <a:latin typeface="Huawei Sans" panose="020C0503030203020204" pitchFamily="34" charset="0"/>
            </a:endParaRPr>
          </a:p>
          <a:p>
            <a:pPr fontAlgn="ctr">
              <a:lnSpc>
                <a:spcPct val="140000"/>
              </a:lnSpc>
            </a:pPr>
            <a:r>
              <a:rPr lang="en-US" sz="1200" dirty="0">
                <a:latin typeface="Huawei Sans" panose="020C0503030203020204" pitchFamily="34" charset="0"/>
              </a:rPr>
              <a:t>Your public key has been saved in </a:t>
            </a:r>
            <a:r>
              <a:rPr lang="en-US" sz="1200" dirty="0">
                <a:solidFill>
                  <a:srgbClr val="EC7061"/>
                </a:solidFill>
                <a:latin typeface="Huawei Sans" panose="020C0503030203020204" pitchFamily="34" charset="0"/>
              </a:rPr>
              <a:t>/c/Users/</a:t>
            </a:r>
            <a:r>
              <a:rPr lang="en-US" sz="1200" dirty="0" err="1">
                <a:solidFill>
                  <a:srgbClr val="EC7061"/>
                </a:solidFill>
                <a:latin typeface="Huawei Sans" panose="020C0503030203020204" pitchFamily="34" charset="0"/>
              </a:rPr>
              <a:t>exampleuser</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ssh</a:t>
            </a:r>
            <a:r>
              <a:rPr lang="en-US" sz="1200" dirty="0">
                <a:solidFill>
                  <a:srgbClr val="EC7061"/>
                </a:solidFill>
                <a:latin typeface="Huawei Sans" panose="020C0503030203020204" pitchFamily="34" charset="0"/>
              </a:rPr>
              <a:t>/id_rsa.pub</a:t>
            </a:r>
          </a:p>
        </p:txBody>
      </p:sp>
      <p:sp>
        <p:nvSpPr>
          <p:cNvPr id="6" name="文本框 5">
            <a:extLst>
              <a:ext uri="{FF2B5EF4-FFF2-40B4-BE49-F238E27FC236}">
                <a16:creationId xmlns="" xmlns:a16="http://schemas.microsoft.com/office/drawing/2014/main" id="{76555FBF-27B5-43BA-BEF8-5D6B48E01858}"/>
              </a:ext>
            </a:extLst>
          </p:cNvPr>
          <p:cNvSpPr txBox="1"/>
          <p:nvPr/>
        </p:nvSpPr>
        <p:spPr>
          <a:xfrm>
            <a:off x="412193" y="2961442"/>
            <a:ext cx="5339608" cy="276999"/>
          </a:xfrm>
          <a:prstGeom prst="rect">
            <a:avLst/>
          </a:prstGeom>
          <a:noFill/>
        </p:spPr>
        <p:txBody>
          <a:bodyPr wrap="square" rtlCol="0">
            <a:spAutoFit/>
          </a:bodyPr>
          <a:lstStyle/>
          <a:p>
            <a:pPr algn="r" fontAlgn="ctr">
              <a:spcBef>
                <a:spcPts val="0"/>
              </a:spcBef>
              <a:spcAft>
                <a:spcPts val="0"/>
              </a:spcAft>
            </a:pPr>
            <a:r>
              <a:rPr lang="en-US" altLang="zh-CN" sz="1200" dirty="0">
                <a:solidFill>
                  <a:prstClr val="black"/>
                </a:solidFill>
                <a:latin typeface="Huawei Sans" panose="020C0503030203020204" pitchFamily="34" charset="0"/>
                <a:cs typeface="Courier New" panose="02070309020205020404" pitchFamily="49" charset="0"/>
              </a:rPr>
              <a:t>Generate an RSA public/private key pair.        </a:t>
            </a:r>
          </a:p>
        </p:txBody>
      </p:sp>
      <p:sp>
        <p:nvSpPr>
          <p:cNvPr id="14" name="文本框 13">
            <a:extLst>
              <a:ext uri="{FF2B5EF4-FFF2-40B4-BE49-F238E27FC236}">
                <a16:creationId xmlns="" xmlns:a16="http://schemas.microsoft.com/office/drawing/2014/main" id="{2054DF83-260B-4E69-B8A9-C0910F849C57}"/>
              </a:ext>
            </a:extLst>
          </p:cNvPr>
          <p:cNvSpPr txBox="1"/>
          <p:nvPr/>
        </p:nvSpPr>
        <p:spPr>
          <a:xfrm>
            <a:off x="5633208" y="2839609"/>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16" name="文本框 15">
            <a:extLst>
              <a:ext uri="{FF2B5EF4-FFF2-40B4-BE49-F238E27FC236}">
                <a16:creationId xmlns="" xmlns:a16="http://schemas.microsoft.com/office/drawing/2014/main" id="{773D837C-8D89-4B32-AD1E-4199EF71F59D}"/>
              </a:ext>
            </a:extLst>
          </p:cNvPr>
          <p:cNvSpPr txBox="1"/>
          <p:nvPr/>
        </p:nvSpPr>
        <p:spPr>
          <a:xfrm>
            <a:off x="6032400" y="4943590"/>
            <a:ext cx="5309981" cy="276999"/>
          </a:xfrm>
          <a:prstGeom prst="rect">
            <a:avLst/>
          </a:prstGeom>
          <a:solidFill>
            <a:srgbClr val="F4FBFE"/>
          </a:solidFill>
          <a:ln>
            <a:solidFill>
              <a:srgbClr val="99DFF9"/>
            </a:solidFill>
          </a:ln>
        </p:spPr>
        <p:txBody>
          <a:bodyPr wrap="square" rtlCol="0">
            <a:spAutoFit/>
          </a:bodyPr>
          <a:lstStyle/>
          <a:p>
            <a:pPr fontAlgn="ctr"/>
            <a:r>
              <a:rPr lang="en-US" sz="1200" dirty="0">
                <a:latin typeface="Huawei Sans" panose="020C0503030203020204" pitchFamily="34" charset="0"/>
              </a:rPr>
              <a:t>$ cat /c/Users/</a:t>
            </a:r>
            <a:r>
              <a:rPr lang="en-US" sz="1200" dirty="0" err="1">
                <a:latin typeface="Huawei Sans" panose="020C0503030203020204" pitchFamily="34" charset="0"/>
              </a:rPr>
              <a:t>exampleuser</a:t>
            </a:r>
            <a:r>
              <a:rPr lang="en-US" sz="1200" dirty="0">
                <a:latin typeface="Huawei Sans" panose="020C0503030203020204" pitchFamily="34" charset="0"/>
              </a:rPr>
              <a:t>/.</a:t>
            </a:r>
            <a:r>
              <a:rPr lang="en-US" sz="1200" dirty="0" err="1">
                <a:latin typeface="Huawei Sans" panose="020C0503030203020204" pitchFamily="34" charset="0"/>
              </a:rPr>
              <a:t>ssh</a:t>
            </a:r>
            <a:r>
              <a:rPr lang="en-US" sz="1200" dirty="0">
                <a:latin typeface="Huawei Sans" panose="020C0503030203020204" pitchFamily="34" charset="0"/>
              </a:rPr>
              <a:t>/id_rsa.pub</a:t>
            </a:r>
          </a:p>
        </p:txBody>
      </p:sp>
      <p:sp>
        <p:nvSpPr>
          <p:cNvPr id="17" name="文本框 16">
            <a:extLst>
              <a:ext uri="{FF2B5EF4-FFF2-40B4-BE49-F238E27FC236}">
                <a16:creationId xmlns="" xmlns:a16="http://schemas.microsoft.com/office/drawing/2014/main" id="{76555FBF-27B5-43BA-BEF8-5D6B48E01858}"/>
              </a:ext>
            </a:extLst>
          </p:cNvPr>
          <p:cNvSpPr txBox="1"/>
          <p:nvPr/>
        </p:nvSpPr>
        <p:spPr>
          <a:xfrm>
            <a:off x="2301872" y="4943590"/>
            <a:ext cx="3449929"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Check the public key.</a:t>
            </a:r>
          </a:p>
        </p:txBody>
      </p:sp>
      <p:sp>
        <p:nvSpPr>
          <p:cNvPr id="19" name="文本框 18">
            <a:extLst>
              <a:ext uri="{FF2B5EF4-FFF2-40B4-BE49-F238E27FC236}">
                <a16:creationId xmlns="" xmlns:a16="http://schemas.microsoft.com/office/drawing/2014/main" id="{2054DF83-260B-4E69-B8A9-C0910F849C57}"/>
              </a:ext>
            </a:extLst>
          </p:cNvPr>
          <p:cNvSpPr txBox="1"/>
          <p:nvPr/>
        </p:nvSpPr>
        <p:spPr>
          <a:xfrm>
            <a:off x="4907970" y="4802987"/>
            <a:ext cx="1124430"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t>
            </a:r>
          </a:p>
        </p:txBody>
      </p:sp>
      <p:sp>
        <p:nvSpPr>
          <p:cNvPr id="66" name="文本框 65">
            <a:extLst>
              <a:ext uri="{FF2B5EF4-FFF2-40B4-BE49-F238E27FC236}">
                <a16:creationId xmlns="" xmlns:a16="http://schemas.microsoft.com/office/drawing/2014/main" id="{2054DF83-260B-4E69-B8A9-C0910F849C57}"/>
              </a:ext>
            </a:extLst>
          </p:cNvPr>
          <p:cNvSpPr txBox="1"/>
          <p:nvPr/>
        </p:nvSpPr>
        <p:spPr>
          <a:xfrm>
            <a:off x="5633208" y="4121199"/>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67" name="文本框 66">
            <a:extLst>
              <a:ext uri="{FF2B5EF4-FFF2-40B4-BE49-F238E27FC236}">
                <a16:creationId xmlns="" xmlns:a16="http://schemas.microsoft.com/office/drawing/2014/main" id="{2054DF83-260B-4E69-B8A9-C0910F849C57}"/>
              </a:ext>
            </a:extLst>
          </p:cNvPr>
          <p:cNvSpPr txBox="1"/>
          <p:nvPr/>
        </p:nvSpPr>
        <p:spPr>
          <a:xfrm>
            <a:off x="5633208" y="3342888"/>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69" name="文本框 68">
            <a:extLst>
              <a:ext uri="{FF2B5EF4-FFF2-40B4-BE49-F238E27FC236}">
                <a16:creationId xmlns="" xmlns:a16="http://schemas.microsoft.com/office/drawing/2014/main" id="{2054DF83-260B-4E69-B8A9-C0910F849C57}"/>
              </a:ext>
            </a:extLst>
          </p:cNvPr>
          <p:cNvSpPr txBox="1"/>
          <p:nvPr/>
        </p:nvSpPr>
        <p:spPr>
          <a:xfrm>
            <a:off x="5633208" y="3871917"/>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4" name="矩形 3"/>
          <p:cNvSpPr/>
          <p:nvPr/>
        </p:nvSpPr>
        <p:spPr>
          <a:xfrm>
            <a:off x="1948456" y="4253226"/>
            <a:ext cx="3803345" cy="276999"/>
          </a:xfrm>
          <a:prstGeom prst="rect">
            <a:avLst/>
          </a:prstGeom>
        </p:spPr>
        <p:txBody>
          <a:bodyPr wrap="square">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Path for storing the private key file of the client</a:t>
            </a:r>
          </a:p>
        </p:txBody>
      </p:sp>
      <p:sp>
        <p:nvSpPr>
          <p:cNvPr id="71" name="矩形 70"/>
          <p:cNvSpPr/>
          <p:nvPr/>
        </p:nvSpPr>
        <p:spPr>
          <a:xfrm>
            <a:off x="1948456" y="4505768"/>
            <a:ext cx="3803345" cy="276999"/>
          </a:xfrm>
          <a:prstGeom prst="rect">
            <a:avLst/>
          </a:prstGeom>
        </p:spPr>
        <p:txBody>
          <a:bodyPr wrap="square">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Path for storing the public key file of the client</a:t>
            </a:r>
          </a:p>
        </p:txBody>
      </p:sp>
      <p:sp>
        <p:nvSpPr>
          <p:cNvPr id="7" name="矩形 6"/>
          <p:cNvSpPr/>
          <p:nvPr/>
        </p:nvSpPr>
        <p:spPr>
          <a:xfrm>
            <a:off x="785469" y="3734269"/>
            <a:ext cx="4966332" cy="276999"/>
          </a:xfrm>
          <a:prstGeom prst="rect">
            <a:avLst/>
          </a:prstGeom>
        </p:spPr>
        <p:txBody>
          <a:bodyPr wrap="square">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Enter the pass phrase. (Press </a:t>
            </a:r>
            <a:r>
              <a:rPr lang="en-US" sz="1200" b="1" dirty="0">
                <a:solidFill>
                  <a:prstClr val="black"/>
                </a:solidFill>
                <a:latin typeface="Huawei Sans" panose="020C0503030203020204" pitchFamily="34" charset="0"/>
                <a:cs typeface="Courier New" panose="02070309020205020404" pitchFamily="49" charset="0"/>
              </a:rPr>
              <a:t>Enter</a:t>
            </a:r>
            <a:r>
              <a:rPr lang="en-US" sz="1200" dirty="0">
                <a:solidFill>
                  <a:prstClr val="black"/>
                </a:solidFill>
                <a:latin typeface="Huawei Sans" panose="020C0503030203020204" pitchFamily="34" charset="0"/>
                <a:cs typeface="Courier New" panose="02070309020205020404" pitchFamily="49" charset="0"/>
              </a:rPr>
              <a:t> to use the default pass phrase.)</a:t>
            </a:r>
          </a:p>
        </p:txBody>
      </p:sp>
      <p:sp>
        <p:nvSpPr>
          <p:cNvPr id="43" name="文本框 42">
            <a:extLst>
              <a:ext uri="{FF2B5EF4-FFF2-40B4-BE49-F238E27FC236}">
                <a16:creationId xmlns="" xmlns:a16="http://schemas.microsoft.com/office/drawing/2014/main" id="{2054DF83-260B-4E69-B8A9-C0910F849C57}"/>
              </a:ext>
            </a:extLst>
          </p:cNvPr>
          <p:cNvSpPr txBox="1"/>
          <p:nvPr/>
        </p:nvSpPr>
        <p:spPr>
          <a:xfrm>
            <a:off x="5633208" y="4382657"/>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44" name="文本框 43">
            <a:extLst>
              <a:ext uri="{FF2B5EF4-FFF2-40B4-BE49-F238E27FC236}">
                <a16:creationId xmlns="" xmlns:a16="http://schemas.microsoft.com/office/drawing/2014/main" id="{2054DF83-260B-4E69-B8A9-C0910F849C57}"/>
              </a:ext>
            </a:extLst>
          </p:cNvPr>
          <p:cNvSpPr txBox="1"/>
          <p:nvPr/>
        </p:nvSpPr>
        <p:spPr>
          <a:xfrm>
            <a:off x="5633208" y="3588840"/>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10" name="矩形 9"/>
          <p:cNvSpPr/>
          <p:nvPr/>
        </p:nvSpPr>
        <p:spPr>
          <a:xfrm>
            <a:off x="412193" y="3985503"/>
            <a:ext cx="5339608" cy="276999"/>
          </a:xfrm>
          <a:prstGeom prst="rect">
            <a:avLst/>
          </a:prstGeom>
        </p:spPr>
        <p:txBody>
          <a:bodyPr wrap="square">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Enter the pass phrase again. (Press </a:t>
            </a:r>
            <a:r>
              <a:rPr lang="en-US" sz="1200" b="1" dirty="0">
                <a:solidFill>
                  <a:prstClr val="black"/>
                </a:solidFill>
                <a:latin typeface="Huawei Sans" panose="020C0503030203020204" pitchFamily="34" charset="0"/>
                <a:cs typeface="Courier New" panose="02070309020205020404" pitchFamily="49" charset="0"/>
              </a:rPr>
              <a:t>Enter</a:t>
            </a:r>
            <a:r>
              <a:rPr lang="en-US" sz="1200" dirty="0">
                <a:solidFill>
                  <a:prstClr val="black"/>
                </a:solidFill>
                <a:latin typeface="Huawei Sans" panose="020C0503030203020204" pitchFamily="34" charset="0"/>
                <a:cs typeface="Courier New" panose="02070309020205020404" pitchFamily="49" charset="0"/>
              </a:rPr>
              <a:t> to use the default pass phrase.)</a:t>
            </a:r>
          </a:p>
        </p:txBody>
      </p:sp>
      <p:grpSp>
        <p:nvGrpSpPr>
          <p:cNvPr id="45" name="组合 44"/>
          <p:cNvGrpSpPr/>
          <p:nvPr/>
        </p:nvGrpSpPr>
        <p:grpSpPr>
          <a:xfrm>
            <a:off x="1154281" y="1298662"/>
            <a:ext cx="9884061" cy="468000"/>
            <a:chOff x="751840" y="3983868"/>
            <a:chExt cx="9884061" cy="468000"/>
          </a:xfrm>
        </p:grpSpPr>
        <p:sp>
          <p:nvSpPr>
            <p:cNvPr id="46" name="圆角矩形 11">
              <a:extLst>
                <a:ext uri="{FF2B5EF4-FFF2-40B4-BE49-F238E27FC236}">
                  <a16:creationId xmlns="" xmlns:a16="http://schemas.microsoft.com/office/drawing/2014/main" id="{701E0E72-A8AF-4A06-B6EF-16D484D4FF4A}"/>
                </a:ext>
              </a:extLst>
            </p:cNvPr>
            <p:cNvSpPr/>
            <p:nvPr/>
          </p:nvSpPr>
          <p:spPr>
            <a:xfrm>
              <a:off x="751840" y="3983868"/>
              <a:ext cx="169538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Enable </a:t>
              </a:r>
              <a:r>
                <a:rPr lang="en-US" sz="1200" dirty="0" err="1">
                  <a:solidFill>
                    <a:schemeClr val="tx1"/>
                  </a:solidFill>
                  <a:latin typeface="Huawei Sans" panose="020C0503030203020204" pitchFamily="34" charset="0"/>
                </a:rPr>
                <a:t>STelnet</a:t>
              </a:r>
              <a:r>
                <a:rPr lang="en-US" sz="1200" dirty="0">
                  <a:solidFill>
                    <a:schemeClr val="tx1"/>
                  </a:solidFill>
                  <a:latin typeface="Huawei Sans" panose="020C0503030203020204" pitchFamily="34" charset="0"/>
                </a:rPr>
                <a:t> on the device</a:t>
              </a:r>
            </a:p>
          </p:txBody>
        </p:sp>
        <p:sp>
          <p:nvSpPr>
            <p:cNvPr id="47" name="圆角矩形 11">
              <a:extLst>
                <a:ext uri="{FF2B5EF4-FFF2-40B4-BE49-F238E27FC236}">
                  <a16:creationId xmlns="" xmlns:a16="http://schemas.microsoft.com/office/drawing/2014/main" id="{701E0E72-A8AF-4A06-B6EF-16D484D4FF4A}"/>
                </a:ext>
              </a:extLst>
            </p:cNvPr>
            <p:cNvSpPr/>
            <p:nvPr/>
          </p:nvSpPr>
          <p:spPr>
            <a:xfrm>
              <a:off x="2939186" y="3983868"/>
              <a:ext cx="992256"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users</a:t>
              </a:r>
            </a:p>
          </p:txBody>
        </p:sp>
        <p:cxnSp>
          <p:nvCxnSpPr>
            <p:cNvPr id="48" name="直接箭头连接符 47">
              <a:extLst>
                <a:ext uri="{FF2B5EF4-FFF2-40B4-BE49-F238E27FC236}">
                  <a16:creationId xmlns="" xmlns:a16="http://schemas.microsoft.com/office/drawing/2014/main" id="{123AA511-BE26-485F-AC84-C8225487E8EA}"/>
                </a:ext>
              </a:extLst>
            </p:cNvPr>
            <p:cNvCxnSpPr>
              <a:cxnSpLocks/>
            </p:cNvCxnSpPr>
            <p:nvPr/>
          </p:nvCxnSpPr>
          <p:spPr bwMode="auto">
            <a:xfrm>
              <a:off x="2447221" y="4217868"/>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49" name="圆角矩形 11">
              <a:extLst>
                <a:ext uri="{FF2B5EF4-FFF2-40B4-BE49-F238E27FC236}">
                  <a16:creationId xmlns="" xmlns:a16="http://schemas.microsoft.com/office/drawing/2014/main" id="{701E0E72-A8AF-4A06-B6EF-16D484D4FF4A}"/>
                </a:ext>
              </a:extLst>
            </p:cNvPr>
            <p:cNvSpPr/>
            <p:nvPr/>
          </p:nvSpPr>
          <p:spPr>
            <a:xfrm>
              <a:off x="5788598" y="3983868"/>
              <a:ext cx="1163560"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the public key</a:t>
              </a:r>
            </a:p>
          </p:txBody>
        </p:sp>
        <p:sp>
          <p:nvSpPr>
            <p:cNvPr id="50" name="圆角矩形 11">
              <a:extLst>
                <a:ext uri="{FF2B5EF4-FFF2-40B4-BE49-F238E27FC236}">
                  <a16:creationId xmlns="" xmlns:a16="http://schemas.microsoft.com/office/drawing/2014/main" id="{701E0E72-A8AF-4A06-B6EF-16D484D4FF4A}"/>
                </a:ext>
              </a:extLst>
            </p:cNvPr>
            <p:cNvSpPr/>
            <p:nvPr/>
          </p:nvSpPr>
          <p:spPr>
            <a:xfrm>
              <a:off x="4388617" y="3983868"/>
              <a:ext cx="947698"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Generate a key pair</a:t>
              </a:r>
            </a:p>
          </p:txBody>
        </p:sp>
        <p:sp>
          <p:nvSpPr>
            <p:cNvPr id="51" name="圆角矩形 12">
              <a:extLst>
                <a:ext uri="{FF2B5EF4-FFF2-40B4-BE49-F238E27FC236}">
                  <a16:creationId xmlns="" xmlns:a16="http://schemas.microsoft.com/office/drawing/2014/main" id="{7E1C0CD0-705F-43E8-93C5-8AA73F3C40FD}"/>
                </a:ext>
              </a:extLst>
            </p:cNvPr>
            <p:cNvSpPr/>
            <p:nvPr/>
          </p:nvSpPr>
          <p:spPr>
            <a:xfrm>
              <a:off x="7372499" y="3983868"/>
              <a:ext cx="166467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Compile Python code</a:t>
              </a:r>
            </a:p>
          </p:txBody>
        </p:sp>
        <p:cxnSp>
          <p:nvCxnSpPr>
            <p:cNvPr id="52" name="直接箭头连接符 51">
              <a:extLst>
                <a:ext uri="{FF2B5EF4-FFF2-40B4-BE49-F238E27FC236}">
                  <a16:creationId xmlns="" xmlns:a16="http://schemas.microsoft.com/office/drawing/2014/main" id="{123AA511-BE26-485F-AC84-C8225487E8EA}"/>
                </a:ext>
              </a:extLst>
            </p:cNvPr>
            <p:cNvCxnSpPr>
              <a:cxnSpLocks/>
            </p:cNvCxnSpPr>
            <p:nvPr/>
          </p:nvCxnSpPr>
          <p:spPr bwMode="auto">
            <a:xfrm>
              <a:off x="3931442" y="4217868"/>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53" name="直接箭头连接符 52">
              <a:extLst>
                <a:ext uri="{FF2B5EF4-FFF2-40B4-BE49-F238E27FC236}">
                  <a16:creationId xmlns="" xmlns:a16="http://schemas.microsoft.com/office/drawing/2014/main" id="{123AA511-BE26-485F-AC84-C8225487E8EA}"/>
                </a:ext>
              </a:extLst>
            </p:cNvPr>
            <p:cNvCxnSpPr>
              <a:cxnSpLocks/>
            </p:cNvCxnSpPr>
            <p:nvPr/>
          </p:nvCxnSpPr>
          <p:spPr bwMode="auto">
            <a:xfrm>
              <a:off x="5352286"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54" name="直接箭头连接符 53">
              <a:extLst>
                <a:ext uri="{FF2B5EF4-FFF2-40B4-BE49-F238E27FC236}">
                  <a16:creationId xmlns="" xmlns:a16="http://schemas.microsoft.com/office/drawing/2014/main" id="{123AA511-BE26-485F-AC84-C8225487E8EA}"/>
                </a:ext>
              </a:extLst>
            </p:cNvPr>
            <p:cNvCxnSpPr>
              <a:cxnSpLocks/>
            </p:cNvCxnSpPr>
            <p:nvPr/>
          </p:nvCxnSpPr>
          <p:spPr bwMode="auto">
            <a:xfrm>
              <a:off x="6952158"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55" name="直接箭头连接符 54">
              <a:extLst>
                <a:ext uri="{FF2B5EF4-FFF2-40B4-BE49-F238E27FC236}">
                  <a16:creationId xmlns="" xmlns:a16="http://schemas.microsoft.com/office/drawing/2014/main" id="{123AA511-BE26-485F-AC84-C8225487E8EA}"/>
                </a:ext>
              </a:extLst>
            </p:cNvPr>
            <p:cNvCxnSpPr>
              <a:cxnSpLocks/>
            </p:cNvCxnSpPr>
            <p:nvPr/>
          </p:nvCxnSpPr>
          <p:spPr bwMode="auto">
            <a:xfrm>
              <a:off x="9037170" y="4217868"/>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56" name="圆角矩形 12">
              <a:extLst>
                <a:ext uri="{FF2B5EF4-FFF2-40B4-BE49-F238E27FC236}">
                  <a16:creationId xmlns="" xmlns:a16="http://schemas.microsoft.com/office/drawing/2014/main" id="{605A06C5-BF3A-417C-B6E3-668468C81F0A}"/>
                </a:ext>
              </a:extLst>
            </p:cNvPr>
            <p:cNvSpPr/>
            <p:nvPr/>
          </p:nvSpPr>
          <p:spPr>
            <a:xfrm>
              <a:off x="9440695" y="3983868"/>
              <a:ext cx="1195206"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Verify the configuration</a:t>
              </a:r>
            </a:p>
          </p:txBody>
        </p:sp>
      </p:grpSp>
      <p:sp>
        <p:nvSpPr>
          <p:cNvPr id="31" name="文本框 30">
            <a:extLst>
              <a:ext uri="{FF2B5EF4-FFF2-40B4-BE49-F238E27FC236}">
                <a16:creationId xmlns="" xmlns:a16="http://schemas.microsoft.com/office/drawing/2014/main" id="{76555FBF-27B5-43BA-BEF8-5D6B48E01858}"/>
              </a:ext>
            </a:extLst>
          </p:cNvPr>
          <p:cNvSpPr txBox="1"/>
          <p:nvPr/>
        </p:nvSpPr>
        <p:spPr>
          <a:xfrm>
            <a:off x="304041" y="3264527"/>
            <a:ext cx="5450686" cy="461665"/>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t>
            </a:r>
          </a:p>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Set the path for storing the key. (Press </a:t>
            </a:r>
            <a:r>
              <a:rPr lang="en-US" sz="1200" b="1" dirty="0">
                <a:solidFill>
                  <a:prstClr val="black"/>
                </a:solidFill>
                <a:latin typeface="Huawei Sans" panose="020C0503030203020204" pitchFamily="34" charset="0"/>
                <a:cs typeface="Courier New" panose="02070309020205020404" pitchFamily="49" charset="0"/>
              </a:rPr>
              <a:t>Enter</a:t>
            </a:r>
            <a:r>
              <a:rPr lang="en-US" sz="1200" dirty="0">
                <a:solidFill>
                  <a:prstClr val="black"/>
                </a:solidFill>
                <a:latin typeface="Huawei Sans" panose="020C0503030203020204" pitchFamily="34" charset="0"/>
                <a:cs typeface="Courier New" panose="02070309020205020404" pitchFamily="49" charset="0"/>
              </a:rPr>
              <a:t> to use the default path.)     </a:t>
            </a:r>
          </a:p>
        </p:txBody>
      </p:sp>
    </p:spTree>
    <p:extLst>
      <p:ext uri="{BB962C8B-B14F-4D97-AF65-F5344CB8AC3E}">
        <p14:creationId xmlns:p14="http://schemas.microsoft.com/office/powerpoint/2010/main" val="30545451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Configuring a Public Key on the Server</a:t>
            </a:r>
            <a:endParaRPr lang="en-US" dirty="0"/>
          </a:p>
        </p:txBody>
      </p:sp>
      <p:sp>
        <p:nvSpPr>
          <p:cNvPr id="3" name="文本占位符 2"/>
          <p:cNvSpPr>
            <a:spLocks noGrp="1"/>
          </p:cNvSpPr>
          <p:nvPr>
            <p:ph type="body" sz="quarter" idx="4294967295"/>
          </p:nvPr>
        </p:nvSpPr>
        <p:spPr>
          <a:xfrm>
            <a:off x="439738" y="1907101"/>
            <a:ext cx="11306175" cy="481463"/>
          </a:xfrm>
        </p:spPr>
        <p:txBody>
          <a:bodyPr/>
          <a:lstStyle/>
          <a:p>
            <a:pPr marL="342900" indent="-342900">
              <a:buFont typeface="+mj-lt"/>
              <a:buAutoNum type="arabicPeriod" startAt="6"/>
            </a:pPr>
            <a:r>
              <a:rPr lang="en-US" sz="1400" dirty="0">
                <a:latin typeface="Huawei Sans" panose="020C0503030203020204" pitchFamily="34" charset="0"/>
                <a:cs typeface="Arial" panose="020B0604020202020204" pitchFamily="34" charset="0"/>
              </a:rPr>
              <a:t>On the server, add the public key generated by the client and allocate it to the user.</a:t>
            </a:r>
          </a:p>
          <a:p>
            <a:pPr marL="342900" indent="-342900">
              <a:buFont typeface="+mj-lt"/>
              <a:buAutoNum type="arabicPeriod" startAt="6"/>
            </a:pPr>
            <a:endParaRPr lang="en-US" altLang="zh-CN" sz="1400" dirty="0">
              <a:latin typeface="Huawei Sans" panose="020C0503030203020204" pitchFamily="34" charset="0"/>
              <a:cs typeface="Arial" panose="020B0604020202020204" pitchFamily="34" charset="0"/>
            </a:endParaRPr>
          </a:p>
          <a:p>
            <a:pPr marL="342900" indent="-342900">
              <a:buFont typeface="+mj-lt"/>
              <a:buAutoNum type="arabicPeriod" startAt="6"/>
            </a:pPr>
            <a:endParaRPr lang="en-US" altLang="zh-CN" sz="1400" dirty="0">
              <a:latin typeface="Huawei Sans" panose="020C0503030203020204" pitchFamily="34" charset="0"/>
              <a:cs typeface="Arial" panose="020B0604020202020204" pitchFamily="34" charset="0"/>
            </a:endParaRPr>
          </a:p>
        </p:txBody>
      </p:sp>
      <p:sp>
        <p:nvSpPr>
          <p:cNvPr id="5" name="文本框 4">
            <a:extLst>
              <a:ext uri="{FF2B5EF4-FFF2-40B4-BE49-F238E27FC236}">
                <a16:creationId xmlns="" xmlns:a16="http://schemas.microsoft.com/office/drawing/2014/main" id="{773D837C-8D89-4B32-AD1E-4199EF71F59D}"/>
              </a:ext>
            </a:extLst>
          </p:cNvPr>
          <p:cNvSpPr txBox="1"/>
          <p:nvPr/>
        </p:nvSpPr>
        <p:spPr>
          <a:xfrm>
            <a:off x="871601" y="2388564"/>
            <a:ext cx="9737517" cy="3194721"/>
          </a:xfrm>
          <a:prstGeom prst="rect">
            <a:avLst/>
          </a:prstGeom>
          <a:solidFill>
            <a:srgbClr val="F4FBFE"/>
          </a:solidFill>
          <a:ln>
            <a:solidFill>
              <a:srgbClr val="99DFF9"/>
            </a:solidFill>
          </a:ln>
        </p:spPr>
        <p:txBody>
          <a:bodyPr wrap="square" rtlCol="0">
            <a:spAutoFit/>
          </a:bodyPr>
          <a:lstStyle/>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 </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 peer-public-key rsa01 encoding-type </a:t>
            </a:r>
            <a:r>
              <a:rPr lang="en-US" sz="1200" dirty="0" err="1">
                <a:solidFill>
                  <a:prstClr val="black"/>
                </a:solidFill>
                <a:latin typeface="Huawei Sans" panose="020C0503030203020204" pitchFamily="34" charset="0"/>
                <a:cs typeface="Courier New" panose="02070309020205020404" pitchFamily="49" charset="0"/>
              </a:rPr>
              <a:t>openssh</a:t>
            </a:r>
            <a:endParaRPr lang="en-US" sz="1200" dirty="0">
              <a:solidFill>
                <a:prstClr val="black"/>
              </a:solidFill>
              <a:latin typeface="Huawei Sans" panose="020C0503030203020204" pitchFamily="34" charset="0"/>
              <a:cs typeface="Courier New" panose="02070309020205020404" pitchFamily="49" charset="0"/>
            </a:endParaRP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-public-key] public-key-code begin</a:t>
            </a: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-public-key-</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-key-code] </a:t>
            </a:r>
            <a:r>
              <a:rPr lang="en-US" sz="1200" dirty="0" err="1">
                <a:solidFill>
                  <a:prstClr val="black"/>
                </a:solidFill>
                <a:latin typeface="Huawei Sans" panose="020C0503030203020204" pitchFamily="34" charset="0"/>
                <a:cs typeface="Courier New" panose="02070309020205020404" pitchFamily="49" charset="0"/>
              </a:rPr>
              <a:t>ssh-rsa</a:t>
            </a:r>
            <a:r>
              <a:rPr lang="en-US" sz="1200" dirty="0">
                <a:solidFill>
                  <a:prstClr val="black"/>
                </a:solidFill>
                <a:latin typeface="Huawei Sans" panose="020C0503030203020204" pitchFamily="34" charset="0"/>
                <a:cs typeface="Courier New" panose="02070309020205020404" pitchFamily="49" charset="0"/>
              </a:rPr>
              <a:t> </a:t>
            </a:r>
            <a:r>
              <a:rPr lang="en-US" sz="1200" dirty="0">
                <a:latin typeface="Huawei Sans" panose="020C0503030203020204" pitchFamily="34" charset="0"/>
                <a:cs typeface="Courier New" panose="02070309020205020404" pitchFamily="49" charset="0"/>
              </a:rPr>
              <a:t>AAAAB3NzaC1yc2EAAAADAQABAAABgQDwLRx8MmuNs500dRemhFHdDbBmxco8Bp+wyqwaGuHJZBCjyFQV6AB+ezu5t0eWE3mw57IZfgmvR+MjBcliZv/x3l8oUMLcQKlKslYQDtvfUCZd+za1suXAPB/dyPKMhYPAzSDA7K+xqCWlmU3q06vxHEPLMv4A5IX54rKtBnK92fWjl9ACU+ak0ZlHxbKwOFn1tr0GJBazcInEs9DKGwkTTqJdu9+5hI5NxXTSbM3an53805ZbCU18xPy57g7MZC89vbdsag/uvQmFkLJ3arts/Om2R7fhR92EU/SNPmVy+qDEdwZEVdubdqJInW+8zzVkPGlnb2oH5hwH78Ksklbxb0fEfmGR0mS1ZAi3ZHUGcEEjuFZona3+5Z0Un2OPxfXwvoljVDusbYcugJHo9Ssurz05GzVuamQZlcO2JYY6FhtLUAImtXGQ80MpTjB0lcprkAZCib8agYOtVQNTZ7iB0g2EcBN9UTyMz7sh8RtrBDj445r+XPaDE8LmpDRKHMk= </a:t>
            </a: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-public-key-</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-key-code] public-key-code end</a:t>
            </a: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Server-key-code] peer-public-key end</a:t>
            </a: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[SSH Server] </a:t>
            </a:r>
            <a:r>
              <a:rPr lang="en-US" sz="1200" dirty="0" err="1">
                <a:solidFill>
                  <a:prstClr val="black"/>
                </a:solidFill>
                <a:latin typeface="Huawei Sans" panose="020C0503030203020204" pitchFamily="34" charset="0"/>
                <a:cs typeface="Courier New" panose="02070309020205020404" pitchFamily="49" charset="0"/>
              </a:rPr>
              <a:t>ssh</a:t>
            </a:r>
            <a:r>
              <a:rPr lang="en-US" sz="1200" dirty="0">
                <a:solidFill>
                  <a:prstClr val="black"/>
                </a:solidFill>
                <a:latin typeface="Huawei Sans" panose="020C0503030203020204" pitchFamily="34" charset="0"/>
                <a:cs typeface="Courier New" panose="02070309020205020404" pitchFamily="49" charset="0"/>
              </a:rPr>
              <a:t> user client assign </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-key rsa01</a:t>
            </a:r>
          </a:p>
        </p:txBody>
      </p:sp>
      <p:grpSp>
        <p:nvGrpSpPr>
          <p:cNvPr id="17" name="组合 16"/>
          <p:cNvGrpSpPr/>
          <p:nvPr/>
        </p:nvGrpSpPr>
        <p:grpSpPr>
          <a:xfrm>
            <a:off x="1154281" y="1298662"/>
            <a:ext cx="9884061" cy="468000"/>
            <a:chOff x="751840" y="3983868"/>
            <a:chExt cx="9884061" cy="468000"/>
          </a:xfrm>
        </p:grpSpPr>
        <p:sp>
          <p:nvSpPr>
            <p:cNvPr id="22" name="圆角矩形 11">
              <a:extLst>
                <a:ext uri="{FF2B5EF4-FFF2-40B4-BE49-F238E27FC236}">
                  <a16:creationId xmlns="" xmlns:a16="http://schemas.microsoft.com/office/drawing/2014/main" id="{701E0E72-A8AF-4A06-B6EF-16D484D4FF4A}"/>
                </a:ext>
              </a:extLst>
            </p:cNvPr>
            <p:cNvSpPr/>
            <p:nvPr/>
          </p:nvSpPr>
          <p:spPr>
            <a:xfrm>
              <a:off x="751840" y="3983868"/>
              <a:ext cx="169538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Enable </a:t>
              </a:r>
              <a:r>
                <a:rPr lang="en-US" sz="1200" dirty="0" err="1">
                  <a:solidFill>
                    <a:schemeClr val="tx1"/>
                  </a:solidFill>
                  <a:latin typeface="Huawei Sans" panose="020C0503030203020204" pitchFamily="34" charset="0"/>
                </a:rPr>
                <a:t>STelnet</a:t>
              </a:r>
              <a:r>
                <a:rPr lang="en-US" sz="1200" dirty="0">
                  <a:solidFill>
                    <a:schemeClr val="tx1"/>
                  </a:solidFill>
                  <a:latin typeface="Huawei Sans" panose="020C0503030203020204" pitchFamily="34" charset="0"/>
                </a:rPr>
                <a:t> on the device</a:t>
              </a:r>
            </a:p>
          </p:txBody>
        </p:sp>
        <p:sp>
          <p:nvSpPr>
            <p:cNvPr id="23" name="圆角矩形 11">
              <a:extLst>
                <a:ext uri="{FF2B5EF4-FFF2-40B4-BE49-F238E27FC236}">
                  <a16:creationId xmlns="" xmlns:a16="http://schemas.microsoft.com/office/drawing/2014/main" id="{701E0E72-A8AF-4A06-B6EF-16D484D4FF4A}"/>
                </a:ext>
              </a:extLst>
            </p:cNvPr>
            <p:cNvSpPr/>
            <p:nvPr/>
          </p:nvSpPr>
          <p:spPr>
            <a:xfrm>
              <a:off x="2939186" y="3983868"/>
              <a:ext cx="992256"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users</a:t>
              </a:r>
            </a:p>
          </p:txBody>
        </p:sp>
        <p:cxnSp>
          <p:nvCxnSpPr>
            <p:cNvPr id="24" name="直接箭头连接符 23">
              <a:extLst>
                <a:ext uri="{FF2B5EF4-FFF2-40B4-BE49-F238E27FC236}">
                  <a16:creationId xmlns="" xmlns:a16="http://schemas.microsoft.com/office/drawing/2014/main" id="{123AA511-BE26-485F-AC84-C8225487E8EA}"/>
                </a:ext>
              </a:extLst>
            </p:cNvPr>
            <p:cNvCxnSpPr>
              <a:cxnSpLocks/>
            </p:cNvCxnSpPr>
            <p:nvPr/>
          </p:nvCxnSpPr>
          <p:spPr bwMode="auto">
            <a:xfrm>
              <a:off x="2447221" y="4217868"/>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5" name="圆角矩形 11">
              <a:extLst>
                <a:ext uri="{FF2B5EF4-FFF2-40B4-BE49-F238E27FC236}">
                  <a16:creationId xmlns="" xmlns:a16="http://schemas.microsoft.com/office/drawing/2014/main" id="{701E0E72-A8AF-4A06-B6EF-16D484D4FF4A}"/>
                </a:ext>
              </a:extLst>
            </p:cNvPr>
            <p:cNvSpPr/>
            <p:nvPr/>
          </p:nvSpPr>
          <p:spPr>
            <a:xfrm>
              <a:off x="5788598" y="3983868"/>
              <a:ext cx="1163560"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Configure the public key</a:t>
              </a:r>
            </a:p>
          </p:txBody>
        </p:sp>
        <p:sp>
          <p:nvSpPr>
            <p:cNvPr id="26" name="圆角矩形 11">
              <a:extLst>
                <a:ext uri="{FF2B5EF4-FFF2-40B4-BE49-F238E27FC236}">
                  <a16:creationId xmlns="" xmlns:a16="http://schemas.microsoft.com/office/drawing/2014/main" id="{701E0E72-A8AF-4A06-B6EF-16D484D4FF4A}"/>
                </a:ext>
              </a:extLst>
            </p:cNvPr>
            <p:cNvSpPr/>
            <p:nvPr/>
          </p:nvSpPr>
          <p:spPr>
            <a:xfrm>
              <a:off x="4388617" y="3983868"/>
              <a:ext cx="947698"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Generate a key pair</a:t>
              </a:r>
            </a:p>
          </p:txBody>
        </p:sp>
        <p:sp>
          <p:nvSpPr>
            <p:cNvPr id="27" name="圆角矩形 12">
              <a:extLst>
                <a:ext uri="{FF2B5EF4-FFF2-40B4-BE49-F238E27FC236}">
                  <a16:creationId xmlns="" xmlns:a16="http://schemas.microsoft.com/office/drawing/2014/main" id="{7E1C0CD0-705F-43E8-93C5-8AA73F3C40FD}"/>
                </a:ext>
              </a:extLst>
            </p:cNvPr>
            <p:cNvSpPr/>
            <p:nvPr/>
          </p:nvSpPr>
          <p:spPr>
            <a:xfrm>
              <a:off x="7372499" y="3983868"/>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Compile Python code</a:t>
              </a:r>
            </a:p>
          </p:txBody>
        </p:sp>
        <p:cxnSp>
          <p:nvCxnSpPr>
            <p:cNvPr id="28" name="直接箭头连接符 27">
              <a:extLst>
                <a:ext uri="{FF2B5EF4-FFF2-40B4-BE49-F238E27FC236}">
                  <a16:creationId xmlns="" xmlns:a16="http://schemas.microsoft.com/office/drawing/2014/main" id="{123AA511-BE26-485F-AC84-C8225487E8EA}"/>
                </a:ext>
              </a:extLst>
            </p:cNvPr>
            <p:cNvCxnSpPr>
              <a:cxnSpLocks/>
            </p:cNvCxnSpPr>
            <p:nvPr/>
          </p:nvCxnSpPr>
          <p:spPr bwMode="auto">
            <a:xfrm>
              <a:off x="3931442" y="4217868"/>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29" name="直接箭头连接符 28">
              <a:extLst>
                <a:ext uri="{FF2B5EF4-FFF2-40B4-BE49-F238E27FC236}">
                  <a16:creationId xmlns="" xmlns:a16="http://schemas.microsoft.com/office/drawing/2014/main" id="{123AA511-BE26-485F-AC84-C8225487E8EA}"/>
                </a:ext>
              </a:extLst>
            </p:cNvPr>
            <p:cNvCxnSpPr>
              <a:cxnSpLocks/>
            </p:cNvCxnSpPr>
            <p:nvPr/>
          </p:nvCxnSpPr>
          <p:spPr bwMode="auto">
            <a:xfrm>
              <a:off x="5352286"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0" name="直接箭头连接符 29">
              <a:extLst>
                <a:ext uri="{FF2B5EF4-FFF2-40B4-BE49-F238E27FC236}">
                  <a16:creationId xmlns="" xmlns:a16="http://schemas.microsoft.com/office/drawing/2014/main" id="{123AA511-BE26-485F-AC84-C8225487E8EA}"/>
                </a:ext>
              </a:extLst>
            </p:cNvPr>
            <p:cNvCxnSpPr>
              <a:cxnSpLocks/>
            </p:cNvCxnSpPr>
            <p:nvPr/>
          </p:nvCxnSpPr>
          <p:spPr bwMode="auto">
            <a:xfrm>
              <a:off x="6952158"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1" name="直接箭头连接符 30">
              <a:extLst>
                <a:ext uri="{FF2B5EF4-FFF2-40B4-BE49-F238E27FC236}">
                  <a16:creationId xmlns="" xmlns:a16="http://schemas.microsoft.com/office/drawing/2014/main" id="{123AA511-BE26-485F-AC84-C8225487E8EA}"/>
                </a:ext>
              </a:extLst>
            </p:cNvPr>
            <p:cNvCxnSpPr>
              <a:cxnSpLocks/>
            </p:cNvCxnSpPr>
            <p:nvPr/>
          </p:nvCxnSpPr>
          <p:spPr bwMode="auto">
            <a:xfrm>
              <a:off x="9037170" y="4217868"/>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32" name="圆角矩形 12">
              <a:extLst>
                <a:ext uri="{FF2B5EF4-FFF2-40B4-BE49-F238E27FC236}">
                  <a16:creationId xmlns="" xmlns:a16="http://schemas.microsoft.com/office/drawing/2014/main" id="{605A06C5-BF3A-417C-B6E3-668468C81F0A}"/>
                </a:ext>
              </a:extLst>
            </p:cNvPr>
            <p:cNvSpPr/>
            <p:nvPr/>
          </p:nvSpPr>
          <p:spPr>
            <a:xfrm>
              <a:off x="9440695" y="3983868"/>
              <a:ext cx="119520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17452223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Compiling Python Code on the Client</a:t>
            </a:r>
            <a:endParaRPr lang="en-US" dirty="0"/>
          </a:p>
        </p:txBody>
      </p:sp>
      <p:sp>
        <p:nvSpPr>
          <p:cNvPr id="3" name="文本占位符 2"/>
          <p:cNvSpPr>
            <a:spLocks noGrp="1"/>
          </p:cNvSpPr>
          <p:nvPr>
            <p:ph type="body" sz="quarter" idx="4294967295"/>
          </p:nvPr>
        </p:nvSpPr>
        <p:spPr>
          <a:xfrm>
            <a:off x="446088" y="1886325"/>
            <a:ext cx="11306175" cy="306875"/>
          </a:xfrm>
        </p:spPr>
        <p:txBody>
          <a:bodyPr/>
          <a:lstStyle/>
          <a:p>
            <a:pPr marL="342900" indent="-342900">
              <a:buFont typeface="+mj-lt"/>
              <a:buAutoNum type="arabicPeriod" startAt="7"/>
            </a:pPr>
            <a:r>
              <a:rPr lang="en-US" sz="1400" dirty="0">
                <a:latin typeface="Huawei Sans" panose="020C0503030203020204" pitchFamily="34" charset="0"/>
                <a:cs typeface="Arial" panose="020B0604020202020204" pitchFamily="34" charset="0"/>
              </a:rPr>
              <a:t>Compile and run Python code on the client to log in to the server through SSH.</a:t>
            </a:r>
          </a:p>
          <a:p>
            <a:pPr marL="342900" indent="-342900">
              <a:buFont typeface="+mj-lt"/>
              <a:buAutoNum type="arabicPeriod" startAt="7"/>
            </a:pPr>
            <a:endParaRPr lang="en-US" altLang="zh-CN" sz="1400" dirty="0">
              <a:latin typeface="Huawei Sans" panose="020C0503030203020204" pitchFamily="34" charset="0"/>
              <a:cs typeface="Arial" panose="020B0604020202020204" pitchFamily="34" charset="0"/>
            </a:endParaRPr>
          </a:p>
          <a:p>
            <a:pPr marL="342900" indent="-342900">
              <a:buFont typeface="+mj-lt"/>
              <a:buAutoNum type="arabicPeriod" startAt="7"/>
            </a:pPr>
            <a:endParaRPr lang="en-US" altLang="zh-CN" sz="1400" dirty="0">
              <a:latin typeface="Huawei Sans" panose="020C0503030203020204" pitchFamily="34" charset="0"/>
              <a:cs typeface="Arial" panose="020B0604020202020204" pitchFamily="34" charset="0"/>
            </a:endParaRPr>
          </a:p>
        </p:txBody>
      </p:sp>
      <p:grpSp>
        <p:nvGrpSpPr>
          <p:cNvPr id="6" name="组合 5"/>
          <p:cNvGrpSpPr/>
          <p:nvPr/>
        </p:nvGrpSpPr>
        <p:grpSpPr>
          <a:xfrm>
            <a:off x="-684992" y="2264876"/>
            <a:ext cx="12037205" cy="4107042"/>
            <a:chOff x="-2299736" y="1557454"/>
            <a:chExt cx="12037205" cy="4107042"/>
          </a:xfrm>
        </p:grpSpPr>
        <p:sp>
          <p:nvSpPr>
            <p:cNvPr id="4" name="文本框 3">
              <a:extLst>
                <a:ext uri="{FF2B5EF4-FFF2-40B4-BE49-F238E27FC236}">
                  <a16:creationId xmlns="" xmlns:a16="http://schemas.microsoft.com/office/drawing/2014/main" id="{E4E30EB8-DE34-4595-BCF8-67A3852D8F2A}"/>
                </a:ext>
              </a:extLst>
            </p:cNvPr>
            <p:cNvSpPr txBox="1"/>
            <p:nvPr/>
          </p:nvSpPr>
          <p:spPr>
            <a:xfrm>
              <a:off x="3680185" y="1557454"/>
              <a:ext cx="6057284" cy="4093428"/>
            </a:xfrm>
            <a:prstGeom prst="rect">
              <a:avLst/>
            </a:prstGeom>
            <a:solidFill>
              <a:srgbClr val="F4FBFE"/>
            </a:solidFill>
            <a:ln>
              <a:solidFill>
                <a:srgbClr val="99DFF9"/>
              </a:solidFill>
            </a:ln>
          </p:spPr>
          <p:txBody>
            <a:bodyPr wrap="square" rtlCol="0">
              <a:spAutoFit/>
            </a:bodyPr>
            <a:lstStyle/>
            <a:p>
              <a:pP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import </a:t>
              </a:r>
              <a:r>
                <a:rPr lang="en-US" sz="1200" dirty="0" err="1">
                  <a:solidFill>
                    <a:prstClr val="black"/>
                  </a:solidFill>
                  <a:latin typeface="Huawei Sans" panose="020C0503030203020204" pitchFamily="34" charset="0"/>
                  <a:cs typeface="Courier New" panose="02070309020205020404" pitchFamily="49" charset="0"/>
                </a:rPr>
                <a:t>paramiko</a:t>
              </a:r>
              <a:endParaRPr lang="en-US" sz="1200" dirty="0">
                <a:solidFill>
                  <a:prstClr val="black"/>
                </a:solidFill>
                <a:latin typeface="Huawei Sans" panose="020C0503030203020204" pitchFamily="34" charset="0"/>
                <a:cs typeface="Courier New" panose="02070309020205020404" pitchFamily="49" charset="0"/>
              </a:endParaRPr>
            </a:p>
            <a:p>
              <a:pP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import time</a:t>
              </a:r>
            </a:p>
            <a:p>
              <a:pPr fontAlgn="ctr">
                <a:lnSpc>
                  <a:spcPts val="2400"/>
                </a:lnSpc>
                <a:spcBef>
                  <a:spcPts val="0"/>
                </a:spcBef>
                <a:spcAft>
                  <a:spcPts val="0"/>
                </a:spcAft>
              </a:pPr>
              <a:r>
                <a:rPr lang="en-US" sz="1200" dirty="0" err="1">
                  <a:solidFill>
                    <a:prstClr val="black"/>
                  </a:solidFill>
                  <a:latin typeface="Huawei Sans" panose="020C0503030203020204" pitchFamily="34" charset="0"/>
                  <a:cs typeface="Courier New" panose="02070309020205020404" pitchFamily="49" charset="0"/>
                </a:rPr>
                <a:t>ssh</a:t>
              </a:r>
              <a:r>
                <a:rPr lang="en-US" sz="1200" dirty="0">
                  <a:solidFill>
                    <a:prstClr val="black"/>
                  </a:solidFill>
                  <a:latin typeface="Huawei Sans" panose="020C0503030203020204" pitchFamily="34" charset="0"/>
                  <a:cs typeface="Courier New" panose="02070309020205020404" pitchFamily="49" charset="0"/>
                </a:rPr>
                <a:t> = </a:t>
              </a:r>
              <a:r>
                <a:rPr lang="en-US" sz="1200" dirty="0" err="1">
                  <a:solidFill>
                    <a:prstClr val="black"/>
                  </a:solidFill>
                  <a:latin typeface="Huawei Sans" panose="020C0503030203020204" pitchFamily="34" charset="0"/>
                  <a:cs typeface="Courier New" panose="02070309020205020404" pitchFamily="49" charset="0"/>
                </a:rPr>
                <a:t>paramiko.SSHClient</a:t>
              </a:r>
              <a:r>
                <a:rPr lang="en-US" sz="1200" dirty="0">
                  <a:solidFill>
                    <a:prstClr val="black"/>
                  </a:solidFill>
                  <a:latin typeface="Huawei Sans" panose="020C0503030203020204" pitchFamily="34" charset="0"/>
                  <a:cs typeface="Courier New" panose="02070309020205020404" pitchFamily="49" charset="0"/>
                </a:rPr>
                <a:t>()</a:t>
              </a:r>
            </a:p>
            <a:p>
              <a:pPr fontAlgn="ctr">
                <a:lnSpc>
                  <a:spcPts val="2400"/>
                </a:lnSpc>
                <a:spcBef>
                  <a:spcPts val="0"/>
                </a:spcBef>
                <a:spcAft>
                  <a:spcPts val="0"/>
                </a:spcAft>
              </a:pPr>
              <a:r>
                <a:rPr lang="en-US" sz="1200" dirty="0" err="1">
                  <a:solidFill>
                    <a:prstClr val="black"/>
                  </a:solidFill>
                  <a:latin typeface="Huawei Sans" panose="020C0503030203020204" pitchFamily="34" charset="0"/>
                  <a:cs typeface="Courier New" panose="02070309020205020404" pitchFamily="49" charset="0"/>
                </a:rPr>
                <a:t>ssh.set_missing_host_key_policy</a:t>
              </a:r>
              <a:r>
                <a:rPr lang="en-US" sz="1200" dirty="0">
                  <a:solidFill>
                    <a:prstClr val="black"/>
                  </a:solidFill>
                  <a:latin typeface="Huawei Sans" panose="020C0503030203020204" pitchFamily="34" charset="0"/>
                  <a:cs typeface="Courier New" panose="02070309020205020404" pitchFamily="49" charset="0"/>
                </a:rPr>
                <a:t>(</a:t>
              </a:r>
              <a:r>
                <a:rPr lang="en-US" sz="1200" dirty="0" err="1">
                  <a:solidFill>
                    <a:prstClr val="black"/>
                  </a:solidFill>
                  <a:latin typeface="Huawei Sans" panose="020C0503030203020204" pitchFamily="34" charset="0"/>
                  <a:cs typeface="Courier New" panose="02070309020205020404" pitchFamily="49" charset="0"/>
                </a:rPr>
                <a:t>paramiko.AutoAddPolicy</a:t>
              </a:r>
              <a:r>
                <a:rPr lang="en-US" sz="1200" dirty="0">
                  <a:solidFill>
                    <a:prstClr val="black"/>
                  </a:solidFill>
                  <a:latin typeface="Huawei Sans" panose="020C0503030203020204" pitchFamily="34" charset="0"/>
                  <a:cs typeface="Courier New" panose="02070309020205020404" pitchFamily="49" charset="0"/>
                </a:rPr>
                <a:t>())</a:t>
              </a:r>
            </a:p>
            <a:p>
              <a:pPr fontAlgn="ctr">
                <a:lnSpc>
                  <a:spcPts val="2400"/>
                </a:lnSpc>
                <a:spcBef>
                  <a:spcPts val="0"/>
                </a:spcBef>
                <a:spcAft>
                  <a:spcPts val="0"/>
                </a:spcAft>
              </a:pPr>
              <a:r>
                <a:rPr lang="en-US" sz="1200" dirty="0" err="1">
                  <a:solidFill>
                    <a:prstClr val="black"/>
                  </a:solidFill>
                  <a:latin typeface="Huawei Sans" panose="020C0503030203020204" pitchFamily="34" charset="0"/>
                  <a:cs typeface="Courier New" panose="02070309020205020404" pitchFamily="49" charset="0"/>
                </a:rPr>
                <a:t>ssh.connect</a:t>
              </a:r>
              <a:r>
                <a:rPr lang="en-US" sz="1200" dirty="0">
                  <a:solidFill>
                    <a:prstClr val="black"/>
                  </a:solidFill>
                  <a:latin typeface="Huawei Sans" panose="020C0503030203020204" pitchFamily="34" charset="0"/>
                  <a:cs typeface="Courier New" panose="02070309020205020404" pitchFamily="49" charset="0"/>
                </a:rPr>
                <a:t>(hostname='192.168.56.100',port=22,username='client',</a:t>
              </a:r>
              <a:r>
                <a:rPr lang="en-US" sz="1200" dirty="0" err="1">
                  <a:solidFill>
                    <a:prstClr val="black"/>
                  </a:solidFill>
                  <a:latin typeface="Huawei Sans" panose="020C0503030203020204" pitchFamily="34" charset="0"/>
                  <a:cs typeface="Courier New" panose="02070309020205020404" pitchFamily="49" charset="0"/>
                </a:rPr>
                <a:t>key_filename</a:t>
              </a:r>
              <a:r>
                <a:rPr lang="en-US" sz="1200" dirty="0">
                  <a:solidFill>
                    <a:prstClr val="black"/>
                  </a:solidFill>
                  <a:latin typeface="Huawei Sans" panose="020C0503030203020204" pitchFamily="34" charset="0"/>
                  <a:cs typeface="Courier New" panose="02070309020205020404" pitchFamily="49" charset="0"/>
                </a:rPr>
                <a:t>=</a:t>
              </a:r>
              <a:r>
                <a:rPr lang="en-US" sz="1200" dirty="0" err="1">
                  <a:solidFill>
                    <a:prstClr val="black"/>
                  </a:solidFill>
                  <a:latin typeface="Huawei Sans" panose="020C0503030203020204" pitchFamily="34" charset="0"/>
                  <a:cs typeface="Courier New" panose="02070309020205020404" pitchFamily="49" charset="0"/>
                </a:rPr>
                <a:t>r'C</a:t>
              </a:r>
              <a:r>
                <a:rPr lang="en-US" sz="1200" dirty="0">
                  <a:solidFill>
                    <a:prstClr val="black"/>
                  </a:solidFill>
                  <a:latin typeface="Huawei Sans" panose="020C0503030203020204" pitchFamily="34" charset="0"/>
                  <a:cs typeface="Courier New" panose="02070309020205020404" pitchFamily="49" charset="0"/>
                </a:rPr>
                <a:t>:\Users\</a:t>
              </a:r>
              <a:r>
                <a:rPr lang="en-US" sz="1200" dirty="0" err="1">
                  <a:solidFill>
                    <a:prstClr val="black"/>
                  </a:solidFill>
                  <a:latin typeface="Huawei Sans" panose="020C0503030203020204" pitchFamily="34" charset="0"/>
                  <a:cs typeface="Courier New" panose="02070309020205020404" pitchFamily="49" charset="0"/>
                </a:rPr>
                <a:t>exampleuser</a:t>
              </a:r>
              <a:r>
                <a:rPr lang="en-US" sz="1200" dirty="0">
                  <a:solidFill>
                    <a:prstClr val="black"/>
                  </a:solidFill>
                  <a:latin typeface="Huawei Sans" panose="020C0503030203020204" pitchFamily="34" charset="0"/>
                  <a:cs typeface="Courier New" panose="02070309020205020404" pitchFamily="49" charset="0"/>
                </a:rPr>
                <a:t>\.</a:t>
              </a:r>
              <a:r>
                <a:rPr lang="en-US" sz="1200" dirty="0" err="1">
                  <a:solidFill>
                    <a:prstClr val="black"/>
                  </a:solidFill>
                  <a:latin typeface="Huawei Sans" panose="020C0503030203020204" pitchFamily="34" charset="0"/>
                  <a:cs typeface="Courier New" panose="02070309020205020404" pitchFamily="49" charset="0"/>
                </a:rPr>
                <a:t>ssh</a:t>
              </a:r>
              <a:r>
                <a:rPr lang="en-US" sz="1200" dirty="0">
                  <a:solidFill>
                    <a:prstClr val="black"/>
                  </a:solidFill>
                  <a:latin typeface="Huawei Sans" panose="020C0503030203020204" pitchFamily="34" charset="0"/>
                  <a:cs typeface="Courier New" panose="02070309020205020404" pitchFamily="49" charset="0"/>
                </a:rPr>
                <a:t>\</a:t>
              </a:r>
              <a:r>
                <a:rPr lang="en-US" sz="1200" dirty="0" err="1">
                  <a:solidFill>
                    <a:prstClr val="black"/>
                  </a:solidFill>
                  <a:latin typeface="Huawei Sans" panose="020C0503030203020204" pitchFamily="34" charset="0"/>
                  <a:cs typeface="Courier New" panose="02070309020205020404" pitchFamily="49" charset="0"/>
                </a:rPr>
                <a:t>id_rsa</a:t>
              </a:r>
              <a:r>
                <a:rPr lang="en-US" sz="1200" dirty="0">
                  <a:solidFill>
                    <a:prstClr val="black"/>
                  </a:solidFill>
                  <a:latin typeface="Huawei Sans" panose="020C0503030203020204" pitchFamily="34" charset="0"/>
                  <a:cs typeface="Courier New" panose="02070309020205020404" pitchFamily="49" charset="0"/>
                </a:rPr>
                <a:t>')</a:t>
              </a:r>
            </a:p>
            <a:p>
              <a:pP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cli = </a:t>
              </a:r>
              <a:r>
                <a:rPr lang="en-US" sz="1200" dirty="0" err="1">
                  <a:solidFill>
                    <a:prstClr val="black"/>
                  </a:solidFill>
                  <a:latin typeface="Huawei Sans" panose="020C0503030203020204" pitchFamily="34" charset="0"/>
                  <a:cs typeface="Courier New" panose="02070309020205020404" pitchFamily="49" charset="0"/>
                </a:rPr>
                <a:t>ssh.invoke_shell</a:t>
              </a:r>
              <a:r>
                <a:rPr lang="en-US" sz="1200" dirty="0">
                  <a:solidFill>
                    <a:prstClr val="black"/>
                  </a:solidFill>
                  <a:latin typeface="Huawei Sans" panose="020C0503030203020204" pitchFamily="34" charset="0"/>
                  <a:cs typeface="Courier New" panose="02070309020205020404" pitchFamily="49" charset="0"/>
                </a:rPr>
                <a:t>()</a:t>
              </a:r>
            </a:p>
            <a:p>
              <a:pPr fontAlgn="ctr">
                <a:lnSpc>
                  <a:spcPts val="2400"/>
                </a:lnSpc>
                <a:spcBef>
                  <a:spcPts val="0"/>
                </a:spcBef>
                <a:spcAft>
                  <a:spcPts val="0"/>
                </a:spcAft>
              </a:pPr>
              <a:r>
                <a:rPr lang="en-US" sz="1200" dirty="0" err="1">
                  <a:solidFill>
                    <a:prstClr val="black"/>
                  </a:solidFill>
                  <a:latin typeface="Huawei Sans" panose="020C0503030203020204" pitchFamily="34" charset="0"/>
                  <a:cs typeface="Courier New" panose="02070309020205020404" pitchFamily="49" charset="0"/>
                </a:rPr>
                <a:t>cli.send</a:t>
              </a:r>
              <a:r>
                <a:rPr lang="en-US" sz="1200" dirty="0">
                  <a:solidFill>
                    <a:prstClr val="black"/>
                  </a:solidFill>
                  <a:latin typeface="Huawei Sans" panose="020C0503030203020204" pitchFamily="34" charset="0"/>
                  <a:cs typeface="Courier New" panose="02070309020205020404" pitchFamily="49" charset="0"/>
                </a:rPr>
                <a:t>('screen-length 0 temporary\n')</a:t>
              </a:r>
            </a:p>
            <a:p>
              <a:pPr fontAlgn="ctr">
                <a:lnSpc>
                  <a:spcPts val="2400"/>
                </a:lnSpc>
                <a:spcBef>
                  <a:spcPts val="0"/>
                </a:spcBef>
                <a:spcAft>
                  <a:spcPts val="0"/>
                </a:spcAft>
              </a:pPr>
              <a:r>
                <a:rPr lang="en-US" sz="1200" dirty="0" err="1">
                  <a:solidFill>
                    <a:prstClr val="black"/>
                  </a:solidFill>
                  <a:latin typeface="Huawei Sans" panose="020C0503030203020204" pitchFamily="34" charset="0"/>
                  <a:cs typeface="Courier New" panose="02070309020205020404" pitchFamily="49" charset="0"/>
                </a:rPr>
                <a:t>cli.send</a:t>
              </a:r>
              <a:r>
                <a:rPr lang="en-US" sz="1200" dirty="0">
                  <a:solidFill>
                    <a:prstClr val="black"/>
                  </a:solidFill>
                  <a:latin typeface="Huawei Sans" panose="020C0503030203020204" pitchFamily="34" charset="0"/>
                  <a:cs typeface="Courier New" panose="02070309020205020404" pitchFamily="49" charset="0"/>
                </a:rPr>
                <a:t>('display cu\n')</a:t>
              </a:r>
            </a:p>
            <a:p>
              <a:pPr fontAlgn="ctr">
                <a:lnSpc>
                  <a:spcPts val="2400"/>
                </a:lnSpc>
                <a:spcBef>
                  <a:spcPts val="0"/>
                </a:spcBef>
                <a:spcAft>
                  <a:spcPts val="0"/>
                </a:spcAft>
              </a:pPr>
              <a:r>
                <a:rPr lang="en-US" sz="1200" dirty="0" err="1">
                  <a:solidFill>
                    <a:prstClr val="black"/>
                  </a:solidFill>
                  <a:latin typeface="Huawei Sans" panose="020C0503030203020204" pitchFamily="34" charset="0"/>
                  <a:cs typeface="Courier New" panose="02070309020205020404" pitchFamily="49" charset="0"/>
                </a:rPr>
                <a:t>time.sleep</a:t>
              </a:r>
              <a:r>
                <a:rPr lang="en-US" sz="1200" dirty="0">
                  <a:solidFill>
                    <a:prstClr val="black"/>
                  </a:solidFill>
                  <a:latin typeface="Huawei Sans" panose="020C0503030203020204" pitchFamily="34" charset="0"/>
                  <a:cs typeface="Courier New" panose="02070309020205020404" pitchFamily="49" charset="0"/>
                </a:rPr>
                <a:t>(3)</a:t>
              </a:r>
            </a:p>
            <a:p>
              <a:pPr fontAlgn="ctr">
                <a:lnSpc>
                  <a:spcPts val="2400"/>
                </a:lnSpc>
                <a:spcBef>
                  <a:spcPts val="0"/>
                </a:spcBef>
                <a:spcAft>
                  <a:spcPts val="0"/>
                </a:spcAft>
              </a:pPr>
              <a:r>
                <a:rPr lang="en-US" sz="1200" dirty="0" err="1">
                  <a:solidFill>
                    <a:prstClr val="black"/>
                  </a:solidFill>
                  <a:latin typeface="Huawei Sans" panose="020C0503030203020204" pitchFamily="34" charset="0"/>
                  <a:cs typeface="Courier New" panose="02070309020205020404" pitchFamily="49" charset="0"/>
                </a:rPr>
                <a:t>dis_cu</a:t>
              </a:r>
              <a:r>
                <a:rPr lang="en-US" sz="1200" dirty="0">
                  <a:solidFill>
                    <a:prstClr val="black"/>
                  </a:solidFill>
                  <a:latin typeface="Huawei Sans" panose="020C0503030203020204" pitchFamily="34" charset="0"/>
                  <a:cs typeface="Courier New" panose="02070309020205020404" pitchFamily="49" charset="0"/>
                </a:rPr>
                <a:t> = </a:t>
              </a:r>
              <a:r>
                <a:rPr lang="en-US" sz="1200" dirty="0" err="1">
                  <a:solidFill>
                    <a:prstClr val="black"/>
                  </a:solidFill>
                  <a:latin typeface="Huawei Sans" panose="020C0503030203020204" pitchFamily="34" charset="0"/>
                  <a:cs typeface="Courier New" panose="02070309020205020404" pitchFamily="49" charset="0"/>
                </a:rPr>
                <a:t>cli.recv</a:t>
              </a:r>
              <a:r>
                <a:rPr lang="en-US" sz="1200" dirty="0">
                  <a:solidFill>
                    <a:prstClr val="black"/>
                  </a:solidFill>
                  <a:latin typeface="Huawei Sans" panose="020C0503030203020204" pitchFamily="34" charset="0"/>
                  <a:cs typeface="Courier New" panose="02070309020205020404" pitchFamily="49" charset="0"/>
                </a:rPr>
                <a:t>(999999).decode()</a:t>
              </a:r>
            </a:p>
            <a:p>
              <a:pP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print(</a:t>
              </a:r>
              <a:r>
                <a:rPr lang="en-US" sz="1200" dirty="0" err="1">
                  <a:solidFill>
                    <a:prstClr val="black"/>
                  </a:solidFill>
                  <a:latin typeface="Huawei Sans" panose="020C0503030203020204" pitchFamily="34" charset="0"/>
                  <a:cs typeface="Courier New" panose="02070309020205020404" pitchFamily="49" charset="0"/>
                </a:rPr>
                <a:t>dis_cu</a:t>
              </a:r>
              <a:r>
                <a:rPr lang="en-US" sz="1200" dirty="0">
                  <a:solidFill>
                    <a:prstClr val="black"/>
                  </a:solidFill>
                  <a:latin typeface="Huawei Sans" panose="020C0503030203020204" pitchFamily="34" charset="0"/>
                  <a:cs typeface="Courier New" panose="02070309020205020404" pitchFamily="49" charset="0"/>
                </a:rPr>
                <a:t>)</a:t>
              </a:r>
            </a:p>
            <a:p>
              <a:pPr fontAlgn="ctr">
                <a:lnSpc>
                  <a:spcPts val="2400"/>
                </a:lnSpc>
                <a:spcBef>
                  <a:spcPts val="0"/>
                </a:spcBef>
                <a:spcAft>
                  <a:spcPts val="0"/>
                </a:spcAft>
              </a:pPr>
              <a:r>
                <a:rPr lang="en-US" sz="1200" dirty="0" err="1">
                  <a:solidFill>
                    <a:prstClr val="black"/>
                  </a:solidFill>
                  <a:latin typeface="Huawei Sans" panose="020C0503030203020204" pitchFamily="34" charset="0"/>
                  <a:cs typeface="Courier New" panose="02070309020205020404" pitchFamily="49" charset="0"/>
                </a:rPr>
                <a:t>ssh.close</a:t>
              </a:r>
              <a:r>
                <a:rPr lang="en-US" sz="1200" dirty="0">
                  <a:solidFill>
                    <a:prstClr val="black"/>
                  </a:solidFill>
                  <a:latin typeface="Huawei Sans" panose="020C0503030203020204" pitchFamily="34" charset="0"/>
                  <a:cs typeface="Courier New" panose="02070309020205020404" pitchFamily="49" charset="0"/>
                </a:rPr>
                <a:t>()</a:t>
              </a:r>
            </a:p>
          </p:txBody>
        </p:sp>
        <p:sp>
          <p:nvSpPr>
            <p:cNvPr id="5" name="文本框 4">
              <a:extLst>
                <a:ext uri="{FF2B5EF4-FFF2-40B4-BE49-F238E27FC236}">
                  <a16:creationId xmlns="" xmlns:a16="http://schemas.microsoft.com/office/drawing/2014/main" id="{76555FBF-27B5-43BA-BEF8-5D6B48E01858}"/>
                </a:ext>
              </a:extLst>
            </p:cNvPr>
            <p:cNvSpPr txBox="1"/>
            <p:nvPr/>
          </p:nvSpPr>
          <p:spPr>
            <a:xfrm>
              <a:off x="-2299736" y="1571068"/>
              <a:ext cx="5680630" cy="4093428"/>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Import module  </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      </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Instantiate SSH objects.</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Allow connections to unknown hosts.</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Set up an SSH session connection.</a:t>
              </a:r>
            </a:p>
            <a:p>
              <a:pPr algn="r" fontAlgn="ctr">
                <a:lnSpc>
                  <a:spcPts val="2400"/>
                </a:lnSpc>
              </a:pPr>
              <a:endParaRPr lang="en-US" altLang="zh-CN" sz="1200" dirty="0">
                <a:solidFill>
                  <a:prstClr val="black"/>
                </a:solidFill>
                <a:latin typeface="Huawei Sans" panose="020C0503030203020204" pitchFamily="34" charset="0"/>
                <a:cs typeface="Courier New" panose="02070309020205020404" pitchFamily="49" charset="0"/>
              </a:endParaRP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Open an interactive session.</a:t>
              </a:r>
            </a:p>
            <a:p>
              <a:pPr algn="r" fontAlgn="ctr">
                <a:lnSpc>
                  <a:spcPts val="2400"/>
                </a:lnSpc>
              </a:pPr>
              <a:r>
                <a:rPr lang="en-US" sz="1200" dirty="0">
                  <a:latin typeface="Huawei Sans" panose="020C0503030203020204" pitchFamily="34" charset="0"/>
                </a:rPr>
                <a:t>Send the command for canceling screen splitting.</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Send the command for displaying the current configuration.</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Set the pause duration to 3 seconds.</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Instantiate the received data.</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Print the command output.</a:t>
              </a:r>
            </a:p>
            <a:p>
              <a:pPr algn="r" fontAlgn="ctr">
                <a:lnSpc>
                  <a:spcPts val="2400"/>
                </a:lnSpc>
              </a:pPr>
              <a:r>
                <a:rPr lang="en-US" sz="1200" dirty="0">
                  <a:solidFill>
                    <a:prstClr val="black"/>
                  </a:solidFill>
                  <a:latin typeface="Huawei Sans" panose="020C0503030203020204" pitchFamily="34" charset="0"/>
                  <a:cs typeface="Courier New" panose="02070309020205020404" pitchFamily="49" charset="0"/>
                </a:rPr>
                <a:t>Close the SSH connection.</a:t>
              </a:r>
            </a:p>
          </p:txBody>
        </p:sp>
        <p:sp>
          <p:nvSpPr>
            <p:cNvPr id="8" name="文本框 7">
              <a:extLst>
                <a:ext uri="{FF2B5EF4-FFF2-40B4-BE49-F238E27FC236}">
                  <a16:creationId xmlns="" xmlns:a16="http://schemas.microsoft.com/office/drawing/2014/main" id="{2054DF83-260B-4E69-B8A9-C0910F849C57}"/>
                </a:ext>
              </a:extLst>
            </p:cNvPr>
            <p:cNvSpPr txBox="1"/>
            <p:nvPr/>
          </p:nvSpPr>
          <p:spPr>
            <a:xfrm>
              <a:off x="2565985" y="1566340"/>
              <a:ext cx="1124430" cy="4093428"/>
            </a:xfrm>
            <a:prstGeom prst="rect">
              <a:avLst/>
            </a:prstGeom>
            <a:noFill/>
          </p:spPr>
          <p:txBody>
            <a:bodyPr wrap="square" rtlCol="0">
              <a:spAutoFit/>
            </a:bodyPr>
            <a:lstStyle/>
            <a:p>
              <a:pPr algn="r" fontAlgn="ctr">
                <a:lnSpc>
                  <a:spcPts val="2400"/>
                </a:lnSpc>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a:t>
              </a:r>
            </a:p>
            <a:p>
              <a:pPr algn="r" fontAlgn="ctr">
                <a:lnSpc>
                  <a:spcPts val="2400"/>
                </a:lnSpc>
              </a:pPr>
              <a:endParaRPr lang="en-US" altLang="zh-CN" sz="1400" dirty="0">
                <a:solidFill>
                  <a:prstClr val="black"/>
                </a:solidFill>
                <a:latin typeface="Huawei Sans" panose="020C0503030203020204" pitchFamily="34" charset="0"/>
                <a:cs typeface="Courier New" panose="02070309020205020404" pitchFamily="49" charset="0"/>
              </a:endParaRPr>
            </a:p>
            <a:p>
              <a:pPr algn="r" fontAlgn="ctr">
                <a:lnSpc>
                  <a:spcPts val="2400"/>
                </a:lnSpc>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spcBef>
                  <a:spcPts val="0"/>
                </a:spcBef>
                <a:spcAft>
                  <a:spcPts val="0"/>
                </a:spcAft>
              </a:pPr>
              <a:endParaRPr lang="en-US" altLang="zh-CN" sz="1400" dirty="0">
                <a:solidFill>
                  <a:prstClr val="black"/>
                </a:solidFill>
                <a:latin typeface="Huawei Sans" panose="020C0503030203020204" pitchFamily="34" charset="0"/>
                <a:cs typeface="Courier New" panose="02070309020205020404" pitchFamily="49" charset="0"/>
              </a:endParaRPr>
            </a:p>
            <a:p>
              <a:pPr algn="r" fontAlgn="ctr">
                <a:lnSpc>
                  <a:spcPts val="2400"/>
                </a:lnSpc>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pPr>
              <a:r>
                <a:rPr lang="en-US" sz="1400" dirty="0">
                  <a:solidFill>
                    <a:prstClr val="black"/>
                  </a:solidFill>
                  <a:latin typeface="Huawei Sans" panose="020C0503030203020204" pitchFamily="34" charset="0"/>
                  <a:cs typeface="Courier New" panose="02070309020205020404" pitchFamily="49" charset="0"/>
                </a:rPr>
                <a:t>--</a:t>
              </a:r>
            </a:p>
            <a:p>
              <a:pPr algn="r" fontAlgn="ctr">
                <a:lnSpc>
                  <a:spcPts val="2400"/>
                </a:lnSpc>
              </a:pPr>
              <a:r>
                <a:rPr lang="en-US" sz="1400" dirty="0">
                  <a:solidFill>
                    <a:prstClr val="black"/>
                  </a:solidFill>
                  <a:latin typeface="Huawei Sans" panose="020C0503030203020204" pitchFamily="34" charset="0"/>
                  <a:cs typeface="Courier New" panose="02070309020205020404" pitchFamily="49" charset="0"/>
                </a:rPr>
                <a:t>--</a:t>
              </a:r>
            </a:p>
          </p:txBody>
        </p:sp>
      </p:grpSp>
      <p:grpSp>
        <p:nvGrpSpPr>
          <p:cNvPr id="20" name="组合 19"/>
          <p:cNvGrpSpPr/>
          <p:nvPr/>
        </p:nvGrpSpPr>
        <p:grpSpPr>
          <a:xfrm>
            <a:off x="1154281" y="1298662"/>
            <a:ext cx="9884061" cy="468000"/>
            <a:chOff x="751840" y="3983868"/>
            <a:chExt cx="9884061" cy="468000"/>
          </a:xfrm>
        </p:grpSpPr>
        <p:sp>
          <p:nvSpPr>
            <p:cNvPr id="33" name="圆角矩形 11">
              <a:extLst>
                <a:ext uri="{FF2B5EF4-FFF2-40B4-BE49-F238E27FC236}">
                  <a16:creationId xmlns="" xmlns:a16="http://schemas.microsoft.com/office/drawing/2014/main" id="{701E0E72-A8AF-4A06-B6EF-16D484D4FF4A}"/>
                </a:ext>
              </a:extLst>
            </p:cNvPr>
            <p:cNvSpPr/>
            <p:nvPr/>
          </p:nvSpPr>
          <p:spPr>
            <a:xfrm>
              <a:off x="751840" y="3983868"/>
              <a:ext cx="169538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Enable </a:t>
              </a:r>
              <a:r>
                <a:rPr lang="en-US" sz="1200" dirty="0" err="1">
                  <a:solidFill>
                    <a:schemeClr val="tx1"/>
                  </a:solidFill>
                  <a:latin typeface="Huawei Sans" panose="020C0503030203020204" pitchFamily="34" charset="0"/>
                </a:rPr>
                <a:t>STelnet</a:t>
              </a:r>
              <a:r>
                <a:rPr lang="en-US" sz="1200" dirty="0">
                  <a:solidFill>
                    <a:schemeClr val="tx1"/>
                  </a:solidFill>
                  <a:latin typeface="Huawei Sans" panose="020C0503030203020204" pitchFamily="34" charset="0"/>
                </a:rPr>
                <a:t> on the device</a:t>
              </a:r>
            </a:p>
          </p:txBody>
        </p:sp>
        <p:sp>
          <p:nvSpPr>
            <p:cNvPr id="34" name="圆角矩形 11">
              <a:extLst>
                <a:ext uri="{FF2B5EF4-FFF2-40B4-BE49-F238E27FC236}">
                  <a16:creationId xmlns="" xmlns:a16="http://schemas.microsoft.com/office/drawing/2014/main" id="{701E0E72-A8AF-4A06-B6EF-16D484D4FF4A}"/>
                </a:ext>
              </a:extLst>
            </p:cNvPr>
            <p:cNvSpPr/>
            <p:nvPr/>
          </p:nvSpPr>
          <p:spPr>
            <a:xfrm>
              <a:off x="2939186" y="3983868"/>
              <a:ext cx="992256"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users</a:t>
              </a:r>
            </a:p>
          </p:txBody>
        </p:sp>
        <p:cxnSp>
          <p:nvCxnSpPr>
            <p:cNvPr id="35" name="直接箭头连接符 34">
              <a:extLst>
                <a:ext uri="{FF2B5EF4-FFF2-40B4-BE49-F238E27FC236}">
                  <a16:creationId xmlns="" xmlns:a16="http://schemas.microsoft.com/office/drawing/2014/main" id="{123AA511-BE26-485F-AC84-C8225487E8EA}"/>
                </a:ext>
              </a:extLst>
            </p:cNvPr>
            <p:cNvCxnSpPr>
              <a:cxnSpLocks/>
            </p:cNvCxnSpPr>
            <p:nvPr/>
          </p:nvCxnSpPr>
          <p:spPr bwMode="auto">
            <a:xfrm>
              <a:off x="2447221" y="4217868"/>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36" name="圆角矩形 11">
              <a:extLst>
                <a:ext uri="{FF2B5EF4-FFF2-40B4-BE49-F238E27FC236}">
                  <a16:creationId xmlns="" xmlns:a16="http://schemas.microsoft.com/office/drawing/2014/main" id="{701E0E72-A8AF-4A06-B6EF-16D484D4FF4A}"/>
                </a:ext>
              </a:extLst>
            </p:cNvPr>
            <p:cNvSpPr/>
            <p:nvPr/>
          </p:nvSpPr>
          <p:spPr>
            <a:xfrm>
              <a:off x="5788598" y="3983868"/>
              <a:ext cx="1163560"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the public key</a:t>
              </a:r>
            </a:p>
          </p:txBody>
        </p:sp>
        <p:sp>
          <p:nvSpPr>
            <p:cNvPr id="37" name="圆角矩形 11">
              <a:extLst>
                <a:ext uri="{FF2B5EF4-FFF2-40B4-BE49-F238E27FC236}">
                  <a16:creationId xmlns="" xmlns:a16="http://schemas.microsoft.com/office/drawing/2014/main" id="{701E0E72-A8AF-4A06-B6EF-16D484D4FF4A}"/>
                </a:ext>
              </a:extLst>
            </p:cNvPr>
            <p:cNvSpPr/>
            <p:nvPr/>
          </p:nvSpPr>
          <p:spPr>
            <a:xfrm>
              <a:off x="4388617" y="3983868"/>
              <a:ext cx="947698"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Generate a key pair</a:t>
              </a:r>
            </a:p>
          </p:txBody>
        </p:sp>
        <p:sp>
          <p:nvSpPr>
            <p:cNvPr id="38" name="圆角矩形 12">
              <a:extLst>
                <a:ext uri="{FF2B5EF4-FFF2-40B4-BE49-F238E27FC236}">
                  <a16:creationId xmlns="" xmlns:a16="http://schemas.microsoft.com/office/drawing/2014/main" id="{7E1C0CD0-705F-43E8-93C5-8AA73F3C40FD}"/>
                </a:ext>
              </a:extLst>
            </p:cNvPr>
            <p:cNvSpPr/>
            <p:nvPr/>
          </p:nvSpPr>
          <p:spPr>
            <a:xfrm>
              <a:off x="7372499" y="3983868"/>
              <a:ext cx="1664671"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Compile Python code</a:t>
              </a:r>
            </a:p>
          </p:txBody>
        </p:sp>
        <p:cxnSp>
          <p:nvCxnSpPr>
            <p:cNvPr id="39" name="直接箭头连接符 38">
              <a:extLst>
                <a:ext uri="{FF2B5EF4-FFF2-40B4-BE49-F238E27FC236}">
                  <a16:creationId xmlns="" xmlns:a16="http://schemas.microsoft.com/office/drawing/2014/main" id="{123AA511-BE26-485F-AC84-C8225487E8EA}"/>
                </a:ext>
              </a:extLst>
            </p:cNvPr>
            <p:cNvCxnSpPr>
              <a:cxnSpLocks/>
            </p:cNvCxnSpPr>
            <p:nvPr/>
          </p:nvCxnSpPr>
          <p:spPr bwMode="auto">
            <a:xfrm>
              <a:off x="3931442" y="4217868"/>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40" name="直接箭头连接符 39">
              <a:extLst>
                <a:ext uri="{FF2B5EF4-FFF2-40B4-BE49-F238E27FC236}">
                  <a16:creationId xmlns="" xmlns:a16="http://schemas.microsoft.com/office/drawing/2014/main" id="{123AA511-BE26-485F-AC84-C8225487E8EA}"/>
                </a:ext>
              </a:extLst>
            </p:cNvPr>
            <p:cNvCxnSpPr>
              <a:cxnSpLocks/>
            </p:cNvCxnSpPr>
            <p:nvPr/>
          </p:nvCxnSpPr>
          <p:spPr bwMode="auto">
            <a:xfrm>
              <a:off x="5352286"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1" name="直接箭头连接符 40">
              <a:extLst>
                <a:ext uri="{FF2B5EF4-FFF2-40B4-BE49-F238E27FC236}">
                  <a16:creationId xmlns="" xmlns:a16="http://schemas.microsoft.com/office/drawing/2014/main" id="{123AA511-BE26-485F-AC84-C8225487E8EA}"/>
                </a:ext>
              </a:extLst>
            </p:cNvPr>
            <p:cNvCxnSpPr>
              <a:cxnSpLocks/>
            </p:cNvCxnSpPr>
            <p:nvPr/>
          </p:nvCxnSpPr>
          <p:spPr bwMode="auto">
            <a:xfrm>
              <a:off x="6952158"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2" name="直接箭头连接符 41">
              <a:extLst>
                <a:ext uri="{FF2B5EF4-FFF2-40B4-BE49-F238E27FC236}">
                  <a16:creationId xmlns="" xmlns:a16="http://schemas.microsoft.com/office/drawing/2014/main" id="{123AA511-BE26-485F-AC84-C8225487E8EA}"/>
                </a:ext>
              </a:extLst>
            </p:cNvPr>
            <p:cNvCxnSpPr>
              <a:cxnSpLocks/>
            </p:cNvCxnSpPr>
            <p:nvPr/>
          </p:nvCxnSpPr>
          <p:spPr bwMode="auto">
            <a:xfrm>
              <a:off x="9037170" y="4217868"/>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43" name="圆角矩形 12">
              <a:extLst>
                <a:ext uri="{FF2B5EF4-FFF2-40B4-BE49-F238E27FC236}">
                  <a16:creationId xmlns="" xmlns:a16="http://schemas.microsoft.com/office/drawing/2014/main" id="{605A06C5-BF3A-417C-B6E3-668468C81F0A}"/>
                </a:ext>
              </a:extLst>
            </p:cNvPr>
            <p:cNvSpPr/>
            <p:nvPr/>
          </p:nvSpPr>
          <p:spPr>
            <a:xfrm>
              <a:off x="9440695" y="3983868"/>
              <a:ext cx="119520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29202704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lvl="1" fontAlgn="auto">
              <a:buFont typeface="Huawei Sans" panose="020C0503030203020204" pitchFamily="34" charset="0"/>
              <a:buChar char="▪"/>
            </a:pPr>
            <a:r>
              <a:rPr lang="en-US" sz="2199"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Overview of SSH</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Principles of SSH</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a:t>
            </a:r>
            <a:endPar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Component Architecture</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773524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Verifying the Configuration on the Client</a:t>
            </a:r>
            <a:endParaRPr lang="en-US" dirty="0"/>
          </a:p>
        </p:txBody>
      </p:sp>
      <p:sp>
        <p:nvSpPr>
          <p:cNvPr id="3" name="文本占位符 2"/>
          <p:cNvSpPr>
            <a:spLocks noGrp="1"/>
          </p:cNvSpPr>
          <p:nvPr>
            <p:ph type="body" sz="quarter" idx="4294967295"/>
          </p:nvPr>
        </p:nvSpPr>
        <p:spPr>
          <a:xfrm>
            <a:off x="452847" y="1989489"/>
            <a:ext cx="11306175" cy="511362"/>
          </a:xfrm>
        </p:spPr>
        <p:txBody>
          <a:bodyPr/>
          <a:lstStyle/>
          <a:p>
            <a:pPr marL="342900" indent="-342900">
              <a:buFont typeface="+mj-lt"/>
              <a:buAutoNum type="arabicPeriod" startAt="8"/>
            </a:pPr>
            <a:r>
              <a:rPr lang="en-US" sz="1400" dirty="0">
                <a:latin typeface="Huawei Sans" panose="020C0503030203020204" pitchFamily="34" charset="0"/>
                <a:cs typeface="Arial" panose="020B0604020202020204" pitchFamily="34" charset="0"/>
              </a:rPr>
              <a:t>Run the code. The current configuration of the SSH server is displayed.</a:t>
            </a:r>
          </a:p>
        </p:txBody>
      </p:sp>
      <p:sp>
        <p:nvSpPr>
          <p:cNvPr id="16" name="文本框 15">
            <a:extLst>
              <a:ext uri="{FF2B5EF4-FFF2-40B4-BE49-F238E27FC236}">
                <a16:creationId xmlns="" xmlns:a16="http://schemas.microsoft.com/office/drawing/2014/main" id="{E4E30EB8-DE34-4595-BCF8-67A3852D8F2A}"/>
              </a:ext>
            </a:extLst>
          </p:cNvPr>
          <p:cNvSpPr txBox="1"/>
          <p:nvPr/>
        </p:nvSpPr>
        <p:spPr>
          <a:xfrm>
            <a:off x="938166" y="2500851"/>
            <a:ext cx="7221107" cy="34452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Info: The max number of VTY users is 5, the number of current VTY users online is 1, and total number of terminal users online is 2.</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      The current login time is 2020-05-12 11:04:56.</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&lt;SSH Server&gt;screen-length 0 temporary</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Info: The configuration takes effect on the current user terminal interface only.</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&lt;SSH Server&gt;display cu</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!Software Version V200R005C10SPC607B607</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!Last configuration was updated at 2020-05-12 10:46:40+00:00</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!Last configuration was saved at 2020-05-12 10:46:42+00:00</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a:t>
            </a:r>
          </a:p>
          <a:p>
            <a:pPr fontAlgn="ctr">
              <a:lnSpc>
                <a:spcPts val="2400"/>
              </a:lnSpc>
            </a:pPr>
            <a:r>
              <a:rPr lang="en-US" sz="1200" dirty="0">
                <a:solidFill>
                  <a:prstClr val="black"/>
                </a:solidFill>
                <a:latin typeface="Huawei Sans" panose="020C0503030203020204" pitchFamily="34" charset="0"/>
                <a:cs typeface="Courier New" panose="02070309020205020404" pitchFamily="49" charset="0"/>
              </a:rPr>
              <a:t>...</a:t>
            </a:r>
          </a:p>
        </p:txBody>
      </p:sp>
      <p:grpSp>
        <p:nvGrpSpPr>
          <p:cNvPr id="17" name="组合 16"/>
          <p:cNvGrpSpPr/>
          <p:nvPr/>
        </p:nvGrpSpPr>
        <p:grpSpPr>
          <a:xfrm>
            <a:off x="1154281" y="1298662"/>
            <a:ext cx="9884061" cy="468000"/>
            <a:chOff x="751840" y="3983868"/>
            <a:chExt cx="9884061" cy="468000"/>
          </a:xfrm>
        </p:grpSpPr>
        <p:sp>
          <p:nvSpPr>
            <p:cNvPr id="18" name="圆角矩形 11">
              <a:extLst>
                <a:ext uri="{FF2B5EF4-FFF2-40B4-BE49-F238E27FC236}">
                  <a16:creationId xmlns="" xmlns:a16="http://schemas.microsoft.com/office/drawing/2014/main" id="{701E0E72-A8AF-4A06-B6EF-16D484D4FF4A}"/>
                </a:ext>
              </a:extLst>
            </p:cNvPr>
            <p:cNvSpPr/>
            <p:nvPr/>
          </p:nvSpPr>
          <p:spPr>
            <a:xfrm>
              <a:off x="751840" y="3983868"/>
              <a:ext cx="169538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Enable </a:t>
              </a:r>
              <a:r>
                <a:rPr lang="en-US" sz="1200" dirty="0" err="1">
                  <a:solidFill>
                    <a:schemeClr val="tx1"/>
                  </a:solidFill>
                  <a:latin typeface="Huawei Sans" panose="020C0503030203020204" pitchFamily="34" charset="0"/>
                </a:rPr>
                <a:t>STelnet</a:t>
              </a:r>
              <a:r>
                <a:rPr lang="en-US" sz="1200" dirty="0">
                  <a:solidFill>
                    <a:schemeClr val="tx1"/>
                  </a:solidFill>
                  <a:latin typeface="Huawei Sans" panose="020C0503030203020204" pitchFamily="34" charset="0"/>
                </a:rPr>
                <a:t> on the device</a:t>
              </a:r>
            </a:p>
          </p:txBody>
        </p:sp>
        <p:sp>
          <p:nvSpPr>
            <p:cNvPr id="19" name="圆角矩形 11">
              <a:extLst>
                <a:ext uri="{FF2B5EF4-FFF2-40B4-BE49-F238E27FC236}">
                  <a16:creationId xmlns="" xmlns:a16="http://schemas.microsoft.com/office/drawing/2014/main" id="{701E0E72-A8AF-4A06-B6EF-16D484D4FF4A}"/>
                </a:ext>
              </a:extLst>
            </p:cNvPr>
            <p:cNvSpPr/>
            <p:nvPr/>
          </p:nvSpPr>
          <p:spPr>
            <a:xfrm>
              <a:off x="2939186" y="3983868"/>
              <a:ext cx="992256"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users</a:t>
              </a:r>
            </a:p>
          </p:txBody>
        </p:sp>
        <p:cxnSp>
          <p:nvCxnSpPr>
            <p:cNvPr id="20" name="直接箭头连接符 19">
              <a:extLst>
                <a:ext uri="{FF2B5EF4-FFF2-40B4-BE49-F238E27FC236}">
                  <a16:creationId xmlns="" xmlns:a16="http://schemas.microsoft.com/office/drawing/2014/main" id="{123AA511-BE26-485F-AC84-C8225487E8EA}"/>
                </a:ext>
              </a:extLst>
            </p:cNvPr>
            <p:cNvCxnSpPr>
              <a:cxnSpLocks/>
            </p:cNvCxnSpPr>
            <p:nvPr/>
          </p:nvCxnSpPr>
          <p:spPr bwMode="auto">
            <a:xfrm>
              <a:off x="2447221" y="4217868"/>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4" name="圆角矩形 11">
              <a:extLst>
                <a:ext uri="{FF2B5EF4-FFF2-40B4-BE49-F238E27FC236}">
                  <a16:creationId xmlns="" xmlns:a16="http://schemas.microsoft.com/office/drawing/2014/main" id="{701E0E72-A8AF-4A06-B6EF-16D484D4FF4A}"/>
                </a:ext>
              </a:extLst>
            </p:cNvPr>
            <p:cNvSpPr/>
            <p:nvPr/>
          </p:nvSpPr>
          <p:spPr>
            <a:xfrm>
              <a:off x="5788598" y="3983868"/>
              <a:ext cx="1163560"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the public key</a:t>
              </a:r>
            </a:p>
          </p:txBody>
        </p:sp>
        <p:sp>
          <p:nvSpPr>
            <p:cNvPr id="34" name="圆角矩形 11">
              <a:extLst>
                <a:ext uri="{FF2B5EF4-FFF2-40B4-BE49-F238E27FC236}">
                  <a16:creationId xmlns="" xmlns:a16="http://schemas.microsoft.com/office/drawing/2014/main" id="{701E0E72-A8AF-4A06-B6EF-16D484D4FF4A}"/>
                </a:ext>
              </a:extLst>
            </p:cNvPr>
            <p:cNvSpPr/>
            <p:nvPr/>
          </p:nvSpPr>
          <p:spPr>
            <a:xfrm>
              <a:off x="4388617" y="3983868"/>
              <a:ext cx="947698"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Generate a key pair</a:t>
              </a:r>
            </a:p>
          </p:txBody>
        </p:sp>
        <p:sp>
          <p:nvSpPr>
            <p:cNvPr id="35" name="圆角矩形 12">
              <a:extLst>
                <a:ext uri="{FF2B5EF4-FFF2-40B4-BE49-F238E27FC236}">
                  <a16:creationId xmlns="" xmlns:a16="http://schemas.microsoft.com/office/drawing/2014/main" id="{7E1C0CD0-705F-43E8-93C5-8AA73F3C40FD}"/>
                </a:ext>
              </a:extLst>
            </p:cNvPr>
            <p:cNvSpPr/>
            <p:nvPr/>
          </p:nvSpPr>
          <p:spPr>
            <a:xfrm>
              <a:off x="7372499" y="3983868"/>
              <a:ext cx="166467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Compile Python code</a:t>
              </a:r>
            </a:p>
          </p:txBody>
        </p:sp>
        <p:cxnSp>
          <p:nvCxnSpPr>
            <p:cNvPr id="36" name="直接箭头连接符 35">
              <a:extLst>
                <a:ext uri="{FF2B5EF4-FFF2-40B4-BE49-F238E27FC236}">
                  <a16:creationId xmlns="" xmlns:a16="http://schemas.microsoft.com/office/drawing/2014/main" id="{123AA511-BE26-485F-AC84-C8225487E8EA}"/>
                </a:ext>
              </a:extLst>
            </p:cNvPr>
            <p:cNvCxnSpPr>
              <a:cxnSpLocks/>
            </p:cNvCxnSpPr>
            <p:nvPr/>
          </p:nvCxnSpPr>
          <p:spPr bwMode="auto">
            <a:xfrm>
              <a:off x="3931442" y="4217868"/>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37" name="直接箭头连接符 36">
              <a:extLst>
                <a:ext uri="{FF2B5EF4-FFF2-40B4-BE49-F238E27FC236}">
                  <a16:creationId xmlns="" xmlns:a16="http://schemas.microsoft.com/office/drawing/2014/main" id="{123AA511-BE26-485F-AC84-C8225487E8EA}"/>
                </a:ext>
              </a:extLst>
            </p:cNvPr>
            <p:cNvCxnSpPr>
              <a:cxnSpLocks/>
            </p:cNvCxnSpPr>
            <p:nvPr/>
          </p:nvCxnSpPr>
          <p:spPr bwMode="auto">
            <a:xfrm>
              <a:off x="5352286"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8" name="直接箭头连接符 37">
              <a:extLst>
                <a:ext uri="{FF2B5EF4-FFF2-40B4-BE49-F238E27FC236}">
                  <a16:creationId xmlns="" xmlns:a16="http://schemas.microsoft.com/office/drawing/2014/main" id="{123AA511-BE26-485F-AC84-C8225487E8EA}"/>
                </a:ext>
              </a:extLst>
            </p:cNvPr>
            <p:cNvCxnSpPr>
              <a:cxnSpLocks/>
            </p:cNvCxnSpPr>
            <p:nvPr/>
          </p:nvCxnSpPr>
          <p:spPr bwMode="auto">
            <a:xfrm>
              <a:off x="6952158" y="4217868"/>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9" name="直接箭头连接符 38">
              <a:extLst>
                <a:ext uri="{FF2B5EF4-FFF2-40B4-BE49-F238E27FC236}">
                  <a16:creationId xmlns="" xmlns:a16="http://schemas.microsoft.com/office/drawing/2014/main" id="{123AA511-BE26-485F-AC84-C8225487E8EA}"/>
                </a:ext>
              </a:extLst>
            </p:cNvPr>
            <p:cNvCxnSpPr>
              <a:cxnSpLocks/>
            </p:cNvCxnSpPr>
            <p:nvPr/>
          </p:nvCxnSpPr>
          <p:spPr bwMode="auto">
            <a:xfrm>
              <a:off x="9037170" y="4217868"/>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40" name="圆角矩形 12">
              <a:extLst>
                <a:ext uri="{FF2B5EF4-FFF2-40B4-BE49-F238E27FC236}">
                  <a16:creationId xmlns="" xmlns:a16="http://schemas.microsoft.com/office/drawing/2014/main" id="{605A06C5-BF3A-417C-B6E3-668468C81F0A}"/>
                </a:ext>
              </a:extLst>
            </p:cNvPr>
            <p:cNvSpPr/>
            <p:nvPr/>
          </p:nvSpPr>
          <p:spPr>
            <a:xfrm>
              <a:off x="9440695" y="3983868"/>
              <a:ext cx="1195206"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Verify the configuration</a:t>
              </a:r>
            </a:p>
          </p:txBody>
        </p:sp>
      </p:grpSp>
    </p:spTree>
    <p:extLst>
      <p:ext uri="{BB962C8B-B14F-4D97-AF65-F5344CB8AC3E}">
        <p14:creationId xmlns:p14="http://schemas.microsoft.com/office/powerpoint/2010/main" val="35474866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SSH</a:t>
            </a:r>
          </a:p>
          <a:p>
            <a:pPr marL="457017" indent="-457017"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Paramiko Component Architecture</a:t>
            </a:r>
          </a:p>
          <a:p>
            <a:pPr marL="457017" indent="-457017" fontAlgn="auto"/>
            <a:r>
              <a:rPr lang="en-US" b="1">
                <a:latin typeface="Huawei Sans" panose="020C0503030203020204" pitchFamily="34" charset="0"/>
                <a:ea typeface="方正兰亭黑简体" panose="02000000000000000000" pitchFamily="2" charset="-122"/>
                <a:sym typeface="Huawei Sans" panose="020C0503030203020204" pitchFamily="34" charset="0"/>
              </a:rPr>
              <a:t>SSH Practices</a:t>
            </a:r>
          </a:p>
          <a:p>
            <a:pPr lvl="1" fontAlgn="auto"/>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Practices in SSH Python Scripts</a:t>
            </a:r>
          </a:p>
          <a:p>
            <a:pPr lvl="1" fontAlgn="auto">
              <a:buFont typeface="微软雅黑" panose="020B0503020204020204" pitchFamily="34" charset="-122"/>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Practices in SFTP Python Scripts</a:t>
            </a:r>
          </a:p>
          <a:p>
            <a:pPr lvl="1"/>
            <a:endParaRPr lang="en-US" altLang="zh-CN">
              <a:sym typeface="Huawei Sans" panose="020C0503030203020204" pitchFamily="34" charset="0"/>
            </a:endParaRPr>
          </a:p>
          <a:p>
            <a:pPr lvl="1"/>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5340616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 xmlns:a16="http://schemas.microsoft.com/office/drawing/2014/main" id="{8D19C945-FB7C-43B3-9617-D7EAE256D0BC}"/>
              </a:ext>
            </a:extLst>
          </p:cNvPr>
          <p:cNvSpPr>
            <a:spLocks noGrp="1"/>
          </p:cNvSpPr>
          <p:nvPr>
            <p:ph type="title"/>
          </p:nvPr>
        </p:nvSpPr>
        <p:spPr/>
        <p:txBody>
          <a:bodyPr/>
          <a:lstStyle/>
          <a:p>
            <a:r>
              <a:rPr lang="en-US"/>
              <a:t>Case: Using SFTP to Upload and Download Files</a:t>
            </a:r>
            <a:endParaRPr lang="en-US" dirty="0"/>
          </a:p>
        </p:txBody>
      </p:sp>
      <p:sp>
        <p:nvSpPr>
          <p:cNvPr id="3" name="文本占位符 2"/>
          <p:cNvSpPr>
            <a:spLocks noGrp="1"/>
          </p:cNvSpPr>
          <p:nvPr>
            <p:ph type="body" sz="quarter" idx="4294967295"/>
          </p:nvPr>
        </p:nvSpPr>
        <p:spPr>
          <a:xfrm>
            <a:off x="439738" y="1248592"/>
            <a:ext cx="11306175" cy="4679950"/>
          </a:xfrm>
        </p:spPr>
        <p:txBody>
          <a:bodyPr/>
          <a:lstStyle/>
          <a:p>
            <a:r>
              <a:rPr lang="en-US" sz="1400" dirty="0"/>
              <a:t>Description:</a:t>
            </a:r>
          </a:p>
          <a:p>
            <a:r>
              <a:rPr lang="en-US" sz="1400" dirty="0"/>
              <a:t>SSH File Transfer Protocol (SFTP) is a secure file transfer protocol based on SSH. SFTP not only provides all functions of FTP, but also has higher security and reliability.</a:t>
            </a:r>
          </a:p>
          <a:p>
            <a:r>
              <a:rPr lang="en-US" sz="1400" dirty="0"/>
              <a:t>As shown in the figure below, after the SFTP server function is enabled on the switch that functions as the SFTP server, the PC functioning as a client can log in to the SFTP server in password or RSA authentication mode to upload or download files.</a:t>
            </a:r>
          </a:p>
          <a:p>
            <a:r>
              <a:rPr lang="en-US" sz="1400" dirty="0"/>
              <a:t>This case uses RSA user authentication as an example to describe how to upload and download files on the client through SFTP using the </a:t>
            </a:r>
            <a:r>
              <a:rPr lang="en-US" sz="1400" dirty="0" err="1"/>
              <a:t>Paramiko</a:t>
            </a:r>
            <a:r>
              <a:rPr lang="en-US" sz="1400" dirty="0"/>
              <a:t> module of Python.</a:t>
            </a:r>
          </a:p>
          <a:p>
            <a:endParaRPr lang="en-US" altLang="zh-CN" sz="1400" dirty="0"/>
          </a:p>
          <a:p>
            <a:endParaRPr lang="en-US" altLang="zh-CN" sz="1400" dirty="0"/>
          </a:p>
        </p:txBody>
      </p:sp>
      <p:grpSp>
        <p:nvGrpSpPr>
          <p:cNvPr id="26" name="组合 25">
            <a:extLst>
              <a:ext uri="{FF2B5EF4-FFF2-40B4-BE49-F238E27FC236}">
                <a16:creationId xmlns="" xmlns:a16="http://schemas.microsoft.com/office/drawing/2014/main" id="{1D3C8CF5-5A8D-4753-9D94-EEA573CC72CB}"/>
              </a:ext>
            </a:extLst>
          </p:cNvPr>
          <p:cNvGrpSpPr/>
          <p:nvPr/>
        </p:nvGrpSpPr>
        <p:grpSpPr>
          <a:xfrm>
            <a:off x="2032635" y="4525657"/>
            <a:ext cx="7463118" cy="1210928"/>
            <a:chOff x="1990165" y="1344713"/>
            <a:chExt cx="7463118" cy="1210928"/>
          </a:xfrm>
        </p:grpSpPr>
        <p:sp>
          <p:nvSpPr>
            <p:cNvPr id="28" name="矩形: 圆角 23">
              <a:extLst>
                <a:ext uri="{FF2B5EF4-FFF2-40B4-BE49-F238E27FC236}">
                  <a16:creationId xmlns="" xmlns:a16="http://schemas.microsoft.com/office/drawing/2014/main" id="{FCA78E05-2E38-43E2-B379-4EC2C561C5AA}"/>
                </a:ext>
              </a:extLst>
            </p:cNvPr>
            <p:cNvSpPr/>
            <p:nvPr/>
          </p:nvSpPr>
          <p:spPr>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29" name="图片 28">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30" name="图片 29"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31" name="直接连接符 30">
              <a:extLst>
                <a:ext uri="{FF2B5EF4-FFF2-40B4-BE49-F238E27FC236}">
                  <a16:creationId xmlns="" xmlns:a16="http://schemas.microsoft.com/office/drawing/2014/main" id="{4E6C53B9-8234-4E7F-B6A4-301B84C20E21}"/>
                </a:ext>
              </a:extLst>
            </p:cNvPr>
            <p:cNvCxnSpPr>
              <a:cxnSpLocks/>
              <a:stCxn id="30" idx="1"/>
              <a:endCxn id="29"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 xmlns:a16="http://schemas.microsoft.com/office/drawing/2014/main" id="{B9781689-051C-471B-87F8-A16330B40AE4}"/>
                </a:ext>
              </a:extLst>
            </p:cNvPr>
            <p:cNvSpPr txBox="1"/>
            <p:nvPr/>
          </p:nvSpPr>
          <p:spPr>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p>
          </p:txBody>
        </p:sp>
        <p:sp>
          <p:nvSpPr>
            <p:cNvPr id="39" name="文本框 38">
              <a:extLst>
                <a:ext uri="{FF2B5EF4-FFF2-40B4-BE49-F238E27FC236}">
                  <a16:creationId xmlns="" xmlns:a16="http://schemas.microsoft.com/office/drawing/2014/main" id="{FDEB4104-2868-4CDC-B074-9C4E6F60E61A}"/>
                </a:ext>
              </a:extLst>
            </p:cNvPr>
            <p:cNvSpPr txBox="1"/>
            <p:nvPr/>
          </p:nvSpPr>
          <p:spPr>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p>
          </p:txBody>
        </p:sp>
        <p:sp>
          <p:nvSpPr>
            <p:cNvPr id="40" name="文本框 39">
              <a:extLst>
                <a:ext uri="{FF2B5EF4-FFF2-40B4-BE49-F238E27FC236}">
                  <a16:creationId xmlns="" xmlns:a16="http://schemas.microsoft.com/office/drawing/2014/main" id="{AD9C5971-1048-41C8-9BC0-07A2BCA40623}"/>
                </a:ext>
              </a:extLst>
            </p:cNvPr>
            <p:cNvSpPr txBox="1"/>
            <p:nvPr/>
          </p:nvSpPr>
          <p:spPr>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p>
          </p:txBody>
        </p:sp>
        <p:sp>
          <p:nvSpPr>
            <p:cNvPr id="41" name="文本框 40">
              <a:extLst>
                <a:ext uri="{FF2B5EF4-FFF2-40B4-BE49-F238E27FC236}">
                  <a16:creationId xmlns="" xmlns:a16="http://schemas.microsoft.com/office/drawing/2014/main" id="{77A4502C-F66C-4C6A-81AF-DBD4FF816CA0}"/>
                </a:ext>
              </a:extLst>
            </p:cNvPr>
            <p:cNvSpPr txBox="1"/>
            <p:nvPr/>
          </p:nvSpPr>
          <p:spPr>
            <a:xfrm>
              <a:off x="2310951" y="1950177"/>
              <a:ext cx="990977" cy="276999"/>
            </a:xfrm>
            <a:prstGeom prst="rect">
              <a:avLst/>
            </a:prstGeom>
          </p:spPr>
          <p:txBody>
            <a:bodyPr wrap="none" rtlCol="0">
              <a:spAutoFit/>
            </a:bodyPr>
            <a:lstStyle/>
            <a:p>
              <a:pPr algn="ctr" fontAlgn="ctr"/>
              <a:r>
                <a:rPr lang="en-US" sz="1200" dirty="0">
                  <a:latin typeface="Huawei Sans" panose="020C0503030203020204" pitchFamily="34" charset="0"/>
                </a:rPr>
                <a:t>SFTP server</a:t>
              </a:r>
            </a:p>
          </p:txBody>
        </p:sp>
        <p:sp>
          <p:nvSpPr>
            <p:cNvPr id="42" name="文本框 41">
              <a:extLst>
                <a:ext uri="{FF2B5EF4-FFF2-40B4-BE49-F238E27FC236}">
                  <a16:creationId xmlns="" xmlns:a16="http://schemas.microsoft.com/office/drawing/2014/main" id="{B885BED1-0EC0-435F-AECC-01CB43FD768C}"/>
                </a:ext>
              </a:extLst>
            </p:cNvPr>
            <p:cNvSpPr txBox="1"/>
            <p:nvPr/>
          </p:nvSpPr>
          <p:spPr>
            <a:xfrm>
              <a:off x="8012496" y="1950177"/>
              <a:ext cx="949298" cy="276999"/>
            </a:xfrm>
            <a:prstGeom prst="rect">
              <a:avLst/>
            </a:prstGeom>
          </p:spPr>
          <p:txBody>
            <a:bodyPr wrap="none" rtlCol="0">
              <a:spAutoFit/>
            </a:bodyPr>
            <a:lstStyle/>
            <a:p>
              <a:pPr algn="ctr" fontAlgn="ctr"/>
              <a:r>
                <a:rPr lang="en-US" sz="1200" dirty="0">
                  <a:latin typeface="Huawei Sans" panose="020C0503030203020204" pitchFamily="34" charset="0"/>
                </a:rPr>
                <a:t>SFTP client</a:t>
              </a:r>
            </a:p>
          </p:txBody>
        </p:sp>
      </p:grpSp>
      <p:grpSp>
        <p:nvGrpSpPr>
          <p:cNvPr id="54" name="组合 53"/>
          <p:cNvGrpSpPr/>
          <p:nvPr/>
        </p:nvGrpSpPr>
        <p:grpSpPr>
          <a:xfrm>
            <a:off x="1351280" y="3924624"/>
            <a:ext cx="9867326" cy="468000"/>
            <a:chOff x="751840" y="3924624"/>
            <a:chExt cx="9867326" cy="468000"/>
          </a:xfrm>
        </p:grpSpPr>
        <p:sp>
          <p:nvSpPr>
            <p:cNvPr id="55" name="圆角矩形 11">
              <a:extLst>
                <a:ext uri="{FF2B5EF4-FFF2-40B4-BE49-F238E27FC236}">
                  <a16:creationId xmlns="" xmlns:a16="http://schemas.microsoft.com/office/drawing/2014/main" id="{701E0E72-A8AF-4A06-B6EF-16D484D4FF4A}"/>
                </a:ext>
              </a:extLst>
            </p:cNvPr>
            <p:cNvSpPr/>
            <p:nvPr/>
          </p:nvSpPr>
          <p:spPr>
            <a:xfrm>
              <a:off x="751840" y="3924624"/>
              <a:ext cx="169538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SFTP on the device</a:t>
              </a:r>
            </a:p>
          </p:txBody>
        </p:sp>
        <p:sp>
          <p:nvSpPr>
            <p:cNvPr id="56" name="圆角矩形 11">
              <a:extLst>
                <a:ext uri="{FF2B5EF4-FFF2-40B4-BE49-F238E27FC236}">
                  <a16:creationId xmlns="" xmlns:a16="http://schemas.microsoft.com/office/drawing/2014/main" id="{701E0E72-A8AF-4A06-B6EF-16D484D4FF4A}"/>
                </a:ext>
              </a:extLst>
            </p:cNvPr>
            <p:cNvSpPr/>
            <p:nvPr/>
          </p:nvSpPr>
          <p:spPr>
            <a:xfrm>
              <a:off x="2939186" y="3924624"/>
              <a:ext cx="99225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users</a:t>
              </a:r>
            </a:p>
          </p:txBody>
        </p:sp>
        <p:cxnSp>
          <p:nvCxnSpPr>
            <p:cNvPr id="57" name="直接箭头连接符 56">
              <a:extLst>
                <a:ext uri="{FF2B5EF4-FFF2-40B4-BE49-F238E27FC236}">
                  <a16:creationId xmlns="" xmlns:a16="http://schemas.microsoft.com/office/drawing/2014/main" id="{123AA511-BE26-485F-AC84-C8225487E8EA}"/>
                </a:ext>
              </a:extLst>
            </p:cNvPr>
            <p:cNvCxnSpPr>
              <a:cxnSpLocks/>
            </p:cNvCxnSpPr>
            <p:nvPr/>
          </p:nvCxnSpPr>
          <p:spPr bwMode="auto">
            <a:xfrm>
              <a:off x="2447221" y="4158624"/>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58" name="圆角矩形 11">
              <a:extLst>
                <a:ext uri="{FF2B5EF4-FFF2-40B4-BE49-F238E27FC236}">
                  <a16:creationId xmlns="" xmlns:a16="http://schemas.microsoft.com/office/drawing/2014/main" id="{701E0E72-A8AF-4A06-B6EF-16D484D4FF4A}"/>
                </a:ext>
              </a:extLst>
            </p:cNvPr>
            <p:cNvSpPr/>
            <p:nvPr/>
          </p:nvSpPr>
          <p:spPr>
            <a:xfrm>
              <a:off x="5762031" y="3924624"/>
              <a:ext cx="1190127"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the public key</a:t>
              </a:r>
            </a:p>
          </p:txBody>
        </p:sp>
        <p:sp>
          <p:nvSpPr>
            <p:cNvPr id="59" name="圆角矩形 11">
              <a:extLst>
                <a:ext uri="{FF2B5EF4-FFF2-40B4-BE49-F238E27FC236}">
                  <a16:creationId xmlns="" xmlns:a16="http://schemas.microsoft.com/office/drawing/2014/main" id="{701E0E72-A8AF-4A06-B6EF-16D484D4FF4A}"/>
                </a:ext>
              </a:extLst>
            </p:cNvPr>
            <p:cNvSpPr/>
            <p:nvPr/>
          </p:nvSpPr>
          <p:spPr>
            <a:xfrm>
              <a:off x="4388617" y="3924624"/>
              <a:ext cx="911298"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Generate a key pair</a:t>
              </a:r>
            </a:p>
          </p:txBody>
        </p:sp>
        <p:sp>
          <p:nvSpPr>
            <p:cNvPr id="60" name="圆角矩形 12">
              <a:extLst>
                <a:ext uri="{FF2B5EF4-FFF2-40B4-BE49-F238E27FC236}">
                  <a16:creationId xmlns="" xmlns:a16="http://schemas.microsoft.com/office/drawing/2014/main" id="{7E1C0CD0-705F-43E8-93C5-8AA73F3C40FD}"/>
                </a:ext>
              </a:extLst>
            </p:cNvPr>
            <p:cNvSpPr/>
            <p:nvPr/>
          </p:nvSpPr>
          <p:spPr>
            <a:xfrm>
              <a:off x="7372499" y="3924624"/>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Compile Python code</a:t>
              </a:r>
            </a:p>
          </p:txBody>
        </p:sp>
        <p:cxnSp>
          <p:nvCxnSpPr>
            <p:cNvPr id="61" name="直接箭头连接符 60">
              <a:extLst>
                <a:ext uri="{FF2B5EF4-FFF2-40B4-BE49-F238E27FC236}">
                  <a16:creationId xmlns="" xmlns:a16="http://schemas.microsoft.com/office/drawing/2014/main" id="{123AA511-BE26-485F-AC84-C8225487E8EA}"/>
                </a:ext>
              </a:extLst>
            </p:cNvPr>
            <p:cNvCxnSpPr>
              <a:cxnSpLocks/>
            </p:cNvCxnSpPr>
            <p:nvPr/>
          </p:nvCxnSpPr>
          <p:spPr bwMode="auto">
            <a:xfrm>
              <a:off x="3931442" y="4158624"/>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62" name="直接箭头连接符 61">
              <a:extLst>
                <a:ext uri="{FF2B5EF4-FFF2-40B4-BE49-F238E27FC236}">
                  <a16:creationId xmlns="" xmlns:a16="http://schemas.microsoft.com/office/drawing/2014/main" id="{123AA511-BE26-485F-AC84-C8225487E8EA}"/>
                </a:ext>
              </a:extLst>
            </p:cNvPr>
            <p:cNvCxnSpPr>
              <a:cxnSpLocks/>
            </p:cNvCxnSpPr>
            <p:nvPr/>
          </p:nvCxnSpPr>
          <p:spPr bwMode="auto">
            <a:xfrm>
              <a:off x="5320802" y="4158624"/>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3" name="直接箭头连接符 62">
              <a:extLst>
                <a:ext uri="{FF2B5EF4-FFF2-40B4-BE49-F238E27FC236}">
                  <a16:creationId xmlns="" xmlns:a16="http://schemas.microsoft.com/office/drawing/2014/main" id="{123AA511-BE26-485F-AC84-C8225487E8EA}"/>
                </a:ext>
              </a:extLst>
            </p:cNvPr>
            <p:cNvCxnSpPr>
              <a:cxnSpLocks/>
            </p:cNvCxnSpPr>
            <p:nvPr/>
          </p:nvCxnSpPr>
          <p:spPr bwMode="auto">
            <a:xfrm>
              <a:off x="6952158" y="4158624"/>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4" name="直接箭头连接符 63">
              <a:extLst>
                <a:ext uri="{FF2B5EF4-FFF2-40B4-BE49-F238E27FC236}">
                  <a16:creationId xmlns="" xmlns:a16="http://schemas.microsoft.com/office/drawing/2014/main" id="{123AA511-BE26-485F-AC84-C8225487E8EA}"/>
                </a:ext>
              </a:extLst>
            </p:cNvPr>
            <p:cNvCxnSpPr>
              <a:cxnSpLocks/>
            </p:cNvCxnSpPr>
            <p:nvPr/>
          </p:nvCxnSpPr>
          <p:spPr bwMode="auto">
            <a:xfrm>
              <a:off x="9037170" y="4158624"/>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65" name="圆角矩形 12">
              <a:extLst>
                <a:ext uri="{FF2B5EF4-FFF2-40B4-BE49-F238E27FC236}">
                  <a16:creationId xmlns="" xmlns:a16="http://schemas.microsoft.com/office/drawing/2014/main" id="{605A06C5-BF3A-417C-B6E3-668468C81F0A}"/>
                </a:ext>
              </a:extLst>
            </p:cNvPr>
            <p:cNvSpPr/>
            <p:nvPr/>
          </p:nvSpPr>
          <p:spPr>
            <a:xfrm>
              <a:off x="9440695" y="3924624"/>
              <a:ext cx="11784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313587708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 xmlns:a16="http://schemas.microsoft.com/office/drawing/2014/main" id="{8D19C945-FB7C-43B3-9617-D7EAE256D0BC}"/>
              </a:ext>
            </a:extLst>
          </p:cNvPr>
          <p:cNvSpPr>
            <a:spLocks noGrp="1"/>
          </p:cNvSpPr>
          <p:nvPr>
            <p:ph type="title"/>
          </p:nvPr>
        </p:nvSpPr>
        <p:spPr/>
        <p:txBody>
          <a:bodyPr/>
          <a:lstStyle/>
          <a:p>
            <a:r>
              <a:rPr lang="en-US"/>
              <a:t>Configuration Roadmap</a:t>
            </a:r>
            <a:endParaRPr lang="en-US" dirty="0"/>
          </a:p>
        </p:txBody>
      </p:sp>
      <p:sp>
        <p:nvSpPr>
          <p:cNvPr id="3" name="文本占位符 2"/>
          <p:cNvSpPr>
            <a:spLocks noGrp="1"/>
          </p:cNvSpPr>
          <p:nvPr>
            <p:ph type="body" sz="quarter" idx="4294967295"/>
          </p:nvPr>
        </p:nvSpPr>
        <p:spPr>
          <a:xfrm>
            <a:off x="446088" y="3066207"/>
            <a:ext cx="5378450" cy="4679950"/>
          </a:xfrm>
        </p:spPr>
        <p:txBody>
          <a:bodyPr/>
          <a:lstStyle/>
          <a:p>
            <a:r>
              <a:rPr lang="en-US" sz="1400" dirty="0"/>
              <a:t>Configuration on the server:</a:t>
            </a:r>
          </a:p>
          <a:p>
            <a:pPr lvl="1"/>
            <a:r>
              <a:rPr lang="en-US" sz="1400" dirty="0"/>
              <a:t>Configure SFTP. Specifically, configure the management IP address and enable SFTP on the device.</a:t>
            </a:r>
          </a:p>
          <a:p>
            <a:pPr lvl="1"/>
            <a:r>
              <a:rPr lang="en-US" sz="1400" dirty="0"/>
              <a:t>Create a user. Specifically, create an SSH user and configure the service type, authentication mode, and SFTP path.</a:t>
            </a:r>
          </a:p>
          <a:p>
            <a:pPr lvl="1"/>
            <a:r>
              <a:rPr lang="en-US" sz="1400" dirty="0"/>
              <a:t>Configure a public key. Specially, add the public key generated by the client and allocate it to the user.</a:t>
            </a:r>
          </a:p>
          <a:p>
            <a:pPr lvl="1"/>
            <a:r>
              <a:rPr lang="en-US" sz="1400" dirty="0"/>
              <a:t>Verify the configuration. Specifically, check the uploaded files.</a:t>
            </a:r>
          </a:p>
        </p:txBody>
      </p:sp>
      <p:sp>
        <p:nvSpPr>
          <p:cNvPr id="100" name="文本占位符 2"/>
          <p:cNvSpPr txBox="1">
            <a:spLocks/>
          </p:cNvSpPr>
          <p:nvPr/>
        </p:nvSpPr>
        <p:spPr bwMode="auto">
          <a:xfrm>
            <a:off x="6051202" y="3070654"/>
            <a:ext cx="5649912" cy="31545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400" dirty="0">
                <a:latin typeface="Huawei Sans" panose="020C0503030203020204" pitchFamily="34" charset="0"/>
              </a:rPr>
              <a:t>Configuration on the client:</a:t>
            </a:r>
          </a:p>
          <a:p>
            <a:pPr marL="541338" lvl="1" indent="-236538" fontAlgn="ctr"/>
            <a:r>
              <a:rPr lang="en-US" altLang="zh-CN" sz="1400" dirty="0">
                <a:latin typeface="Huawei Sans" panose="020C0503030203020204" pitchFamily="34" charset="0"/>
              </a:rPr>
              <a:t>Generate </a:t>
            </a:r>
            <a:r>
              <a:rPr lang="en-US" sz="1400" dirty="0">
                <a:latin typeface="Huawei Sans" panose="020C0503030203020204" pitchFamily="34" charset="0"/>
              </a:rPr>
              <a:t>a key pair. Specifically, generate a public key and a private key locally.</a:t>
            </a:r>
          </a:p>
          <a:p>
            <a:pPr marL="541338" lvl="1" indent="-236538" fontAlgn="ctr"/>
            <a:r>
              <a:rPr lang="en-US" sz="1400" dirty="0">
                <a:latin typeface="Huawei Sans" panose="020C0503030203020204" pitchFamily="34" charset="0"/>
              </a:rPr>
              <a:t>Compile Python code.</a:t>
            </a:r>
          </a:p>
          <a:p>
            <a:pPr marL="541338" lvl="1" indent="-236538" fontAlgn="ctr"/>
            <a:r>
              <a:rPr lang="en-US" sz="1400" dirty="0">
                <a:latin typeface="Huawei Sans" panose="020C0503030203020204" pitchFamily="34" charset="0"/>
              </a:rPr>
              <a:t>Verify the configuration. Specifically, check the downloaded files.</a:t>
            </a:r>
          </a:p>
        </p:txBody>
      </p:sp>
      <p:grpSp>
        <p:nvGrpSpPr>
          <p:cNvPr id="49" name="组合 48">
            <a:extLst>
              <a:ext uri="{FF2B5EF4-FFF2-40B4-BE49-F238E27FC236}">
                <a16:creationId xmlns="" xmlns:a16="http://schemas.microsoft.com/office/drawing/2014/main" id="{1D3C8CF5-5A8D-4753-9D94-EEA573CC72CB}"/>
              </a:ext>
            </a:extLst>
          </p:cNvPr>
          <p:cNvGrpSpPr/>
          <p:nvPr/>
        </p:nvGrpSpPr>
        <p:grpSpPr>
          <a:xfrm>
            <a:off x="2084400" y="1952320"/>
            <a:ext cx="7463118" cy="1091418"/>
            <a:chOff x="1990165" y="1344713"/>
            <a:chExt cx="7463118" cy="1210928"/>
          </a:xfrm>
        </p:grpSpPr>
        <p:sp>
          <p:nvSpPr>
            <p:cNvPr id="50" name="矩形: 圆角 23">
              <a:extLst>
                <a:ext uri="{FF2B5EF4-FFF2-40B4-BE49-F238E27FC236}">
                  <a16:creationId xmlns="" xmlns:a16="http://schemas.microsoft.com/office/drawing/2014/main" id="{FCA78E05-2E38-43E2-B379-4EC2C561C5AA}"/>
                </a:ext>
              </a:extLst>
            </p:cNvPr>
            <p:cNvSpPr/>
            <p:nvPr/>
          </p:nvSpPr>
          <p:spPr>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51" name="图片 50">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52" name="图片 51"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53" name="直接连接符 52">
              <a:extLst>
                <a:ext uri="{FF2B5EF4-FFF2-40B4-BE49-F238E27FC236}">
                  <a16:creationId xmlns="" xmlns:a16="http://schemas.microsoft.com/office/drawing/2014/main" id="{4E6C53B9-8234-4E7F-B6A4-301B84C20E21}"/>
                </a:ext>
              </a:extLst>
            </p:cNvPr>
            <p:cNvCxnSpPr>
              <a:cxnSpLocks/>
              <a:stCxn id="52" idx="1"/>
              <a:endCxn id="51"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 xmlns:a16="http://schemas.microsoft.com/office/drawing/2014/main" id="{B9781689-051C-471B-87F8-A16330B40AE4}"/>
                </a:ext>
              </a:extLst>
            </p:cNvPr>
            <p:cNvSpPr txBox="1"/>
            <p:nvPr/>
          </p:nvSpPr>
          <p:spPr>
            <a:xfrm>
              <a:off x="4404085" y="1721532"/>
              <a:ext cx="756937" cy="276999"/>
            </a:xfrm>
            <a:prstGeom prst="rect">
              <a:avLst/>
            </a:prstGeom>
          </p:spPr>
          <p:txBody>
            <a:bodyPr wrap="none" rtlCol="0">
              <a:spAutoFit/>
            </a:bodyPr>
            <a:lstStyle/>
            <a:p>
              <a:pPr algn="ctr" fontAlgn="ctr"/>
              <a:r>
                <a:rPr lang="en-US" sz="1200" dirty="0">
                  <a:latin typeface="Huawei Sans" panose="020C0503030203020204" pitchFamily="34" charset="0"/>
                </a:rPr>
                <a:t>GE1/0/0</a:t>
              </a:r>
            </a:p>
          </p:txBody>
        </p:sp>
        <p:sp>
          <p:nvSpPr>
            <p:cNvPr id="55" name="文本框 54">
              <a:extLst>
                <a:ext uri="{FF2B5EF4-FFF2-40B4-BE49-F238E27FC236}">
                  <a16:creationId xmlns="" xmlns:a16="http://schemas.microsoft.com/office/drawing/2014/main" id="{FDEB4104-2868-4CDC-B074-9C4E6F60E61A}"/>
                </a:ext>
              </a:extLst>
            </p:cNvPr>
            <p:cNvSpPr txBox="1"/>
            <p:nvPr/>
          </p:nvSpPr>
          <p:spPr>
            <a:xfrm>
              <a:off x="6849979"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p>
          </p:txBody>
        </p:sp>
        <p:sp>
          <p:nvSpPr>
            <p:cNvPr id="56" name="文本框 55">
              <a:extLst>
                <a:ext uri="{FF2B5EF4-FFF2-40B4-BE49-F238E27FC236}">
                  <a16:creationId xmlns="" xmlns:a16="http://schemas.microsoft.com/office/drawing/2014/main" id="{AD9C5971-1048-41C8-9BC0-07A2BCA40623}"/>
                </a:ext>
              </a:extLst>
            </p:cNvPr>
            <p:cNvSpPr txBox="1"/>
            <p:nvPr/>
          </p:nvSpPr>
          <p:spPr>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p>
          </p:txBody>
        </p:sp>
        <p:sp>
          <p:nvSpPr>
            <p:cNvPr id="57" name="文本框 56">
              <a:extLst>
                <a:ext uri="{FF2B5EF4-FFF2-40B4-BE49-F238E27FC236}">
                  <a16:creationId xmlns="" xmlns:a16="http://schemas.microsoft.com/office/drawing/2014/main" id="{77A4502C-F66C-4C6A-81AF-DBD4FF816CA0}"/>
                </a:ext>
              </a:extLst>
            </p:cNvPr>
            <p:cNvSpPr txBox="1"/>
            <p:nvPr/>
          </p:nvSpPr>
          <p:spPr>
            <a:xfrm>
              <a:off x="2310952" y="1950177"/>
              <a:ext cx="990977" cy="276999"/>
            </a:xfrm>
            <a:prstGeom prst="rect">
              <a:avLst/>
            </a:prstGeom>
          </p:spPr>
          <p:txBody>
            <a:bodyPr wrap="none" rtlCol="0">
              <a:spAutoFit/>
            </a:bodyPr>
            <a:lstStyle/>
            <a:p>
              <a:pPr algn="ctr" fontAlgn="ctr"/>
              <a:r>
                <a:rPr lang="en-US" sz="1200" dirty="0">
                  <a:latin typeface="Huawei Sans" panose="020C0503030203020204" pitchFamily="34" charset="0"/>
                </a:rPr>
                <a:t>SFTP server</a:t>
              </a:r>
            </a:p>
          </p:txBody>
        </p:sp>
        <p:sp>
          <p:nvSpPr>
            <p:cNvPr id="58" name="文本框 57">
              <a:extLst>
                <a:ext uri="{FF2B5EF4-FFF2-40B4-BE49-F238E27FC236}">
                  <a16:creationId xmlns="" xmlns:a16="http://schemas.microsoft.com/office/drawing/2014/main" id="{B885BED1-0EC0-435F-AECC-01CB43FD768C}"/>
                </a:ext>
              </a:extLst>
            </p:cNvPr>
            <p:cNvSpPr txBox="1"/>
            <p:nvPr/>
          </p:nvSpPr>
          <p:spPr>
            <a:xfrm>
              <a:off x="8012496" y="1950177"/>
              <a:ext cx="949298" cy="276999"/>
            </a:xfrm>
            <a:prstGeom prst="rect">
              <a:avLst/>
            </a:prstGeom>
          </p:spPr>
          <p:txBody>
            <a:bodyPr wrap="none" rtlCol="0">
              <a:spAutoFit/>
            </a:bodyPr>
            <a:lstStyle/>
            <a:p>
              <a:pPr algn="ctr" fontAlgn="ctr"/>
              <a:r>
                <a:rPr lang="en-US" sz="1200" dirty="0">
                  <a:latin typeface="Huawei Sans" panose="020C0503030203020204" pitchFamily="34" charset="0"/>
                </a:rPr>
                <a:t>SFTP client</a:t>
              </a:r>
            </a:p>
          </p:txBody>
        </p:sp>
      </p:grpSp>
      <p:grpSp>
        <p:nvGrpSpPr>
          <p:cNvPr id="59" name="组合 58"/>
          <p:cNvGrpSpPr/>
          <p:nvPr/>
        </p:nvGrpSpPr>
        <p:grpSpPr>
          <a:xfrm>
            <a:off x="1285200" y="1317600"/>
            <a:ext cx="9785923" cy="468503"/>
            <a:chOff x="751840" y="3954121"/>
            <a:chExt cx="9785923" cy="468503"/>
          </a:xfrm>
        </p:grpSpPr>
        <p:sp>
          <p:nvSpPr>
            <p:cNvPr id="60" name="圆角矩形 11">
              <a:extLst>
                <a:ext uri="{FF2B5EF4-FFF2-40B4-BE49-F238E27FC236}">
                  <a16:creationId xmlns="" xmlns:a16="http://schemas.microsoft.com/office/drawing/2014/main" id="{701E0E72-A8AF-4A06-B6EF-16D484D4FF4A}"/>
                </a:ext>
              </a:extLst>
            </p:cNvPr>
            <p:cNvSpPr/>
            <p:nvPr/>
          </p:nvSpPr>
          <p:spPr>
            <a:xfrm>
              <a:off x="751840" y="3954121"/>
              <a:ext cx="169538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SFTP on the device</a:t>
              </a:r>
            </a:p>
          </p:txBody>
        </p:sp>
        <p:sp>
          <p:nvSpPr>
            <p:cNvPr id="61" name="圆角矩形 11">
              <a:extLst>
                <a:ext uri="{FF2B5EF4-FFF2-40B4-BE49-F238E27FC236}">
                  <a16:creationId xmlns="" xmlns:a16="http://schemas.microsoft.com/office/drawing/2014/main" id="{701E0E72-A8AF-4A06-B6EF-16D484D4FF4A}"/>
                </a:ext>
              </a:extLst>
            </p:cNvPr>
            <p:cNvSpPr/>
            <p:nvPr/>
          </p:nvSpPr>
          <p:spPr>
            <a:xfrm>
              <a:off x="2939186" y="3954122"/>
              <a:ext cx="99225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users</a:t>
              </a:r>
            </a:p>
          </p:txBody>
        </p:sp>
        <p:cxnSp>
          <p:nvCxnSpPr>
            <p:cNvPr id="62" name="直接箭头连接符 61">
              <a:extLst>
                <a:ext uri="{FF2B5EF4-FFF2-40B4-BE49-F238E27FC236}">
                  <a16:creationId xmlns="" xmlns:a16="http://schemas.microsoft.com/office/drawing/2014/main" id="{123AA511-BE26-485F-AC84-C8225487E8EA}"/>
                </a:ext>
              </a:extLst>
            </p:cNvPr>
            <p:cNvCxnSpPr>
              <a:cxnSpLocks/>
            </p:cNvCxnSpPr>
            <p:nvPr/>
          </p:nvCxnSpPr>
          <p:spPr bwMode="auto">
            <a:xfrm>
              <a:off x="2447221" y="418446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63" name="圆角矩形 11">
              <a:extLst>
                <a:ext uri="{FF2B5EF4-FFF2-40B4-BE49-F238E27FC236}">
                  <a16:creationId xmlns="" xmlns:a16="http://schemas.microsoft.com/office/drawing/2014/main" id="{701E0E72-A8AF-4A06-B6EF-16D484D4FF4A}"/>
                </a:ext>
              </a:extLst>
            </p:cNvPr>
            <p:cNvSpPr/>
            <p:nvPr/>
          </p:nvSpPr>
          <p:spPr>
            <a:xfrm>
              <a:off x="5788783" y="3954372"/>
              <a:ext cx="116337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the public key</a:t>
              </a:r>
            </a:p>
          </p:txBody>
        </p:sp>
        <p:sp>
          <p:nvSpPr>
            <p:cNvPr id="64" name="圆角矩形 11">
              <a:extLst>
                <a:ext uri="{FF2B5EF4-FFF2-40B4-BE49-F238E27FC236}">
                  <a16:creationId xmlns="" xmlns:a16="http://schemas.microsoft.com/office/drawing/2014/main" id="{701E0E72-A8AF-4A06-B6EF-16D484D4FF4A}"/>
                </a:ext>
              </a:extLst>
            </p:cNvPr>
            <p:cNvSpPr/>
            <p:nvPr/>
          </p:nvSpPr>
          <p:spPr>
            <a:xfrm>
              <a:off x="4388616" y="3954372"/>
              <a:ext cx="977379"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Generate a key pair</a:t>
              </a:r>
            </a:p>
          </p:txBody>
        </p:sp>
        <p:sp>
          <p:nvSpPr>
            <p:cNvPr id="65" name="圆角矩形 12">
              <a:extLst>
                <a:ext uri="{FF2B5EF4-FFF2-40B4-BE49-F238E27FC236}">
                  <a16:creationId xmlns="" xmlns:a16="http://schemas.microsoft.com/office/drawing/2014/main" id="{7E1C0CD0-705F-43E8-93C5-8AA73F3C40FD}"/>
                </a:ext>
              </a:extLst>
            </p:cNvPr>
            <p:cNvSpPr/>
            <p:nvPr/>
          </p:nvSpPr>
          <p:spPr>
            <a:xfrm>
              <a:off x="7372499" y="3954624"/>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Compile Python code</a:t>
              </a:r>
            </a:p>
          </p:txBody>
        </p:sp>
        <p:cxnSp>
          <p:nvCxnSpPr>
            <p:cNvPr id="66" name="直接箭头连接符 65">
              <a:extLst>
                <a:ext uri="{FF2B5EF4-FFF2-40B4-BE49-F238E27FC236}">
                  <a16:creationId xmlns="" xmlns:a16="http://schemas.microsoft.com/office/drawing/2014/main" id="{123AA511-BE26-485F-AC84-C8225487E8EA}"/>
                </a:ext>
              </a:extLst>
            </p:cNvPr>
            <p:cNvCxnSpPr>
              <a:cxnSpLocks/>
            </p:cNvCxnSpPr>
            <p:nvPr/>
          </p:nvCxnSpPr>
          <p:spPr bwMode="auto">
            <a:xfrm>
              <a:off x="3931442" y="419994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67" name="直接箭头连接符 66">
              <a:extLst>
                <a:ext uri="{FF2B5EF4-FFF2-40B4-BE49-F238E27FC236}">
                  <a16:creationId xmlns="" xmlns:a16="http://schemas.microsoft.com/office/drawing/2014/main" id="{123AA511-BE26-485F-AC84-C8225487E8EA}"/>
                </a:ext>
              </a:extLst>
            </p:cNvPr>
            <p:cNvCxnSpPr>
              <a:cxnSpLocks/>
            </p:cNvCxnSpPr>
            <p:nvPr/>
          </p:nvCxnSpPr>
          <p:spPr bwMode="auto">
            <a:xfrm>
              <a:off x="5367218" y="4188372"/>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8" name="直接箭头连接符 67">
              <a:extLst>
                <a:ext uri="{FF2B5EF4-FFF2-40B4-BE49-F238E27FC236}">
                  <a16:creationId xmlns="" xmlns:a16="http://schemas.microsoft.com/office/drawing/2014/main" id="{123AA511-BE26-485F-AC84-C8225487E8EA}"/>
                </a:ext>
              </a:extLst>
            </p:cNvPr>
            <p:cNvCxnSpPr>
              <a:cxnSpLocks/>
            </p:cNvCxnSpPr>
            <p:nvPr/>
          </p:nvCxnSpPr>
          <p:spPr bwMode="auto">
            <a:xfrm>
              <a:off x="6952158" y="419994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9" name="直接箭头连接符 68">
              <a:extLst>
                <a:ext uri="{FF2B5EF4-FFF2-40B4-BE49-F238E27FC236}">
                  <a16:creationId xmlns="" xmlns:a16="http://schemas.microsoft.com/office/drawing/2014/main" id="{123AA511-BE26-485F-AC84-C8225487E8EA}"/>
                </a:ext>
              </a:extLst>
            </p:cNvPr>
            <p:cNvCxnSpPr>
              <a:cxnSpLocks/>
            </p:cNvCxnSpPr>
            <p:nvPr/>
          </p:nvCxnSpPr>
          <p:spPr bwMode="auto">
            <a:xfrm>
              <a:off x="9037170" y="419994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70" name="圆角矩形 12">
              <a:extLst>
                <a:ext uri="{FF2B5EF4-FFF2-40B4-BE49-F238E27FC236}">
                  <a16:creationId xmlns="" xmlns:a16="http://schemas.microsoft.com/office/drawing/2014/main" id="{605A06C5-BF3A-417C-B6E3-668468C81F0A}"/>
                </a:ext>
              </a:extLst>
            </p:cNvPr>
            <p:cNvSpPr/>
            <p:nvPr/>
          </p:nvSpPr>
          <p:spPr>
            <a:xfrm>
              <a:off x="9440695" y="3954624"/>
              <a:ext cx="1097068"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2829561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Configuring SFTP and Users on the Server</a:t>
            </a:r>
            <a:endParaRPr lang="en-US" dirty="0"/>
          </a:p>
        </p:txBody>
      </p:sp>
      <p:sp>
        <p:nvSpPr>
          <p:cNvPr id="3" name="文本占位符 2"/>
          <p:cNvSpPr>
            <a:spLocks noGrp="1"/>
          </p:cNvSpPr>
          <p:nvPr>
            <p:ph type="body" sz="quarter" idx="4294967295"/>
          </p:nvPr>
        </p:nvSpPr>
        <p:spPr>
          <a:xfrm>
            <a:off x="446088" y="3394970"/>
            <a:ext cx="5649912" cy="2482716"/>
          </a:xfrm>
        </p:spPr>
        <p:txBody>
          <a:bodyPr/>
          <a:lstStyle/>
          <a:p>
            <a:pPr marL="342900" indent="-342900" fontAlgn="ctr">
              <a:buFont typeface="+mj-lt"/>
              <a:buAutoNum type="arabicPeriod"/>
            </a:pPr>
            <a:r>
              <a:rPr lang="en-US" sz="1400" dirty="0">
                <a:latin typeface="Huawei Sans" panose="020C0503030203020204" pitchFamily="34" charset="0"/>
                <a:cs typeface="Arial" panose="020B0604020202020204" pitchFamily="34" charset="0"/>
              </a:rPr>
              <a:t>Configure the management IP address for the SFTP server and enable the SFTP server function.</a:t>
            </a:r>
          </a:p>
        </p:txBody>
      </p:sp>
      <p:sp>
        <p:nvSpPr>
          <p:cNvPr id="5" name="文本框 4">
            <a:extLst>
              <a:ext uri="{FF2B5EF4-FFF2-40B4-BE49-F238E27FC236}">
                <a16:creationId xmlns="" xmlns:a16="http://schemas.microsoft.com/office/drawing/2014/main" id="{773D837C-8D89-4B32-AD1E-4199EF71F59D}"/>
              </a:ext>
            </a:extLst>
          </p:cNvPr>
          <p:cNvSpPr txBox="1"/>
          <p:nvPr/>
        </p:nvSpPr>
        <p:spPr>
          <a:xfrm>
            <a:off x="872470" y="4146128"/>
            <a:ext cx="4988396" cy="1643527"/>
          </a:xfrm>
          <a:prstGeom prst="rect">
            <a:avLst/>
          </a:prstGeom>
          <a:solidFill>
            <a:srgbClr val="F4FBFE"/>
          </a:solidFill>
          <a:ln>
            <a:solidFill>
              <a:srgbClr val="99DFF9"/>
            </a:solidFill>
          </a:ln>
        </p:spPr>
        <p:txBody>
          <a:bodyPr wrap="square" rtlCol="0">
            <a:spAutoFit/>
          </a:bodyPr>
          <a:lstStyle/>
          <a:p>
            <a:pPr fontAlgn="ctr">
              <a:lnSpc>
                <a:spcPct val="120000"/>
              </a:lnSpc>
              <a:spcBef>
                <a:spcPts val="0"/>
              </a:spcBef>
              <a:spcAft>
                <a:spcPts val="0"/>
              </a:spcAft>
            </a:pPr>
            <a:r>
              <a:rPr lang="en-US" sz="1400" dirty="0">
                <a:latin typeface="Huawei Sans" panose="020C0503030203020204" pitchFamily="34" charset="0"/>
              </a:rPr>
              <a:t>&lt;HUAWEI&gt;system-view immediately</a:t>
            </a:r>
          </a:p>
          <a:p>
            <a:pPr fontAlgn="ctr">
              <a:lnSpc>
                <a:spcPct val="120000"/>
              </a:lnSpc>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[HUAWEI] </a:t>
            </a:r>
            <a:r>
              <a:rPr lang="en-US" sz="1400" dirty="0" err="1">
                <a:solidFill>
                  <a:prstClr val="black"/>
                </a:solidFill>
                <a:latin typeface="Huawei Sans" panose="020C0503030203020204" pitchFamily="34" charset="0"/>
                <a:cs typeface="Courier New" panose="02070309020205020404" pitchFamily="49" charset="0"/>
              </a:rPr>
              <a:t>sysname</a:t>
            </a:r>
            <a:r>
              <a:rPr lang="en-US" sz="1400" dirty="0">
                <a:solidFill>
                  <a:prstClr val="black"/>
                </a:solidFill>
                <a:latin typeface="Huawei Sans" panose="020C0503030203020204" pitchFamily="34" charset="0"/>
                <a:cs typeface="Courier New" panose="02070309020205020404" pitchFamily="49" charset="0"/>
              </a:rPr>
              <a:t> SFTP Server</a:t>
            </a:r>
          </a:p>
          <a:p>
            <a:pPr fontAlgn="ctr">
              <a:lnSpc>
                <a:spcPct val="120000"/>
              </a:lnSpc>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[SFTP Server] interface GE 1/0/0</a:t>
            </a:r>
          </a:p>
          <a:p>
            <a:pPr fontAlgn="ctr">
              <a:lnSpc>
                <a:spcPct val="120000"/>
              </a:lnSpc>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[SFTP Server-GE1/0/0]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 add 192.168.56.100 24</a:t>
            </a:r>
          </a:p>
          <a:p>
            <a:pPr fontAlgn="ctr">
              <a:lnSpc>
                <a:spcPct val="120000"/>
              </a:lnSpc>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[SFTP Server-GE1/0/0] quit </a:t>
            </a:r>
          </a:p>
          <a:p>
            <a:pPr fontAlgn="ctr">
              <a:lnSpc>
                <a:spcPct val="120000"/>
              </a:lnSpc>
            </a:pPr>
            <a:r>
              <a:rPr lang="en-US" sz="1400" dirty="0">
                <a:solidFill>
                  <a:prstClr val="black"/>
                </a:solidFill>
                <a:latin typeface="Huawei Sans" panose="020C0503030203020204" pitchFamily="34" charset="0"/>
                <a:cs typeface="Courier New" panose="02070309020205020404" pitchFamily="49" charset="0"/>
              </a:rPr>
              <a:t>[SFTP Server] </a:t>
            </a:r>
            <a:r>
              <a:rPr lang="en-US" sz="1400" dirty="0" err="1">
                <a:latin typeface="Huawei Sans" panose="020C0503030203020204" pitchFamily="34" charset="0"/>
              </a:rPr>
              <a:t>sftp</a:t>
            </a:r>
            <a:r>
              <a:rPr lang="en-US" sz="1400" dirty="0">
                <a:latin typeface="Huawei Sans" panose="020C0503030203020204" pitchFamily="34" charset="0"/>
              </a:rPr>
              <a:t> server enable</a:t>
            </a:r>
          </a:p>
        </p:txBody>
      </p:sp>
      <p:sp>
        <p:nvSpPr>
          <p:cNvPr id="6" name="文本框 5">
            <a:extLst>
              <a:ext uri="{FF2B5EF4-FFF2-40B4-BE49-F238E27FC236}">
                <a16:creationId xmlns="" xmlns:a16="http://schemas.microsoft.com/office/drawing/2014/main" id="{773D837C-8D89-4B32-AD1E-4199EF71F59D}"/>
              </a:ext>
            </a:extLst>
          </p:cNvPr>
          <p:cNvSpPr txBox="1"/>
          <p:nvPr/>
        </p:nvSpPr>
        <p:spPr>
          <a:xfrm>
            <a:off x="6530190" y="4146128"/>
            <a:ext cx="5051678" cy="1421928"/>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600" dirty="0">
                <a:solidFill>
                  <a:prstClr val="black"/>
                </a:solidFill>
                <a:latin typeface="Huawei Sans" panose="020C0503030203020204" pitchFamily="34" charset="0"/>
                <a:cs typeface="Courier New" panose="02070309020205020404" pitchFamily="49" charset="0"/>
              </a:rPr>
              <a:t>[</a:t>
            </a:r>
            <a:r>
              <a:rPr lang="en-US" sz="1400" dirty="0">
                <a:latin typeface="Huawei Sans" panose="020C0503030203020204" pitchFamily="34" charset="0"/>
              </a:rPr>
              <a:t>SFTP Server] </a:t>
            </a:r>
            <a:r>
              <a:rPr lang="en-US" sz="1400" dirty="0" err="1">
                <a:latin typeface="Huawei Sans" panose="020C0503030203020204" pitchFamily="34" charset="0"/>
              </a:rPr>
              <a:t>ssh</a:t>
            </a:r>
            <a:r>
              <a:rPr lang="en-US" sz="1400" dirty="0">
                <a:latin typeface="Huawei Sans" panose="020C0503030203020204" pitchFamily="34" charset="0"/>
              </a:rPr>
              <a:t> user client</a:t>
            </a:r>
          </a:p>
          <a:p>
            <a:pPr fontAlgn="ctr">
              <a:lnSpc>
                <a:spcPct val="120000"/>
              </a:lnSpc>
            </a:pPr>
            <a:r>
              <a:rPr lang="en-US" sz="1400" dirty="0">
                <a:latin typeface="Huawei Sans" panose="020C0503030203020204" pitchFamily="34" charset="0"/>
              </a:rPr>
              <a:t>[SFTP Server] </a:t>
            </a:r>
            <a:r>
              <a:rPr lang="en-US" sz="1400" dirty="0" err="1">
                <a:latin typeface="Huawei Sans" panose="020C0503030203020204" pitchFamily="34" charset="0"/>
              </a:rPr>
              <a:t>ssh</a:t>
            </a:r>
            <a:r>
              <a:rPr lang="en-US" sz="1400" dirty="0">
                <a:latin typeface="Huawei Sans" panose="020C0503030203020204" pitchFamily="34" charset="0"/>
              </a:rPr>
              <a:t> user client authentication-type </a:t>
            </a:r>
            <a:r>
              <a:rPr lang="en-US" sz="1400" dirty="0" err="1">
                <a:latin typeface="Huawei Sans" panose="020C0503030203020204" pitchFamily="34" charset="0"/>
              </a:rPr>
              <a:t>rsa</a:t>
            </a:r>
            <a:endParaRPr lang="en-US" sz="1400" dirty="0">
              <a:latin typeface="Huawei Sans" panose="020C0503030203020204" pitchFamily="34" charset="0"/>
            </a:endParaRPr>
          </a:p>
          <a:p>
            <a:pPr fontAlgn="ctr">
              <a:lnSpc>
                <a:spcPct val="120000"/>
              </a:lnSpc>
            </a:pPr>
            <a:r>
              <a:rPr lang="en-US" sz="1400" dirty="0">
                <a:latin typeface="Huawei Sans" panose="020C0503030203020204" pitchFamily="34" charset="0"/>
              </a:rPr>
              <a:t>[SFTP Server] </a:t>
            </a:r>
            <a:r>
              <a:rPr lang="en-US" sz="1400" dirty="0" err="1">
                <a:latin typeface="Huawei Sans" panose="020C0503030203020204" pitchFamily="34" charset="0"/>
              </a:rPr>
              <a:t>ssh</a:t>
            </a:r>
            <a:r>
              <a:rPr lang="en-US" sz="1400" dirty="0">
                <a:latin typeface="Huawei Sans" panose="020C0503030203020204" pitchFamily="34" charset="0"/>
              </a:rPr>
              <a:t> user client service-type </a:t>
            </a:r>
            <a:r>
              <a:rPr lang="en-US" sz="1400" dirty="0" err="1">
                <a:latin typeface="Huawei Sans" panose="020C0503030203020204" pitchFamily="34" charset="0"/>
              </a:rPr>
              <a:t>sftp</a:t>
            </a:r>
            <a:r>
              <a:rPr lang="en-US" sz="1400" dirty="0">
                <a:latin typeface="Huawei Sans" panose="020C0503030203020204" pitchFamily="34" charset="0"/>
              </a:rPr>
              <a:t> </a:t>
            </a:r>
          </a:p>
          <a:p>
            <a:pPr fontAlgn="ctr">
              <a:lnSpc>
                <a:spcPct val="120000"/>
              </a:lnSpc>
            </a:pPr>
            <a:r>
              <a:rPr lang="en-US" sz="1400" dirty="0">
                <a:latin typeface="Huawei Sans" panose="020C0503030203020204" pitchFamily="34" charset="0"/>
              </a:rPr>
              <a:t>[SFTP Server] </a:t>
            </a:r>
            <a:r>
              <a:rPr lang="en-US" sz="1400" dirty="0" err="1">
                <a:latin typeface="Huawei Sans" panose="020C0503030203020204" pitchFamily="34" charset="0"/>
              </a:rPr>
              <a:t>ssh</a:t>
            </a:r>
            <a:r>
              <a:rPr lang="en-US" sz="1400" dirty="0">
                <a:latin typeface="Huawei Sans" panose="020C0503030203020204" pitchFamily="34" charset="0"/>
              </a:rPr>
              <a:t> user client </a:t>
            </a:r>
            <a:r>
              <a:rPr lang="en-US" sz="1400" dirty="0" err="1">
                <a:latin typeface="Huawei Sans" panose="020C0503030203020204" pitchFamily="34" charset="0"/>
              </a:rPr>
              <a:t>sftp</a:t>
            </a:r>
            <a:r>
              <a:rPr lang="en-US" sz="1400" dirty="0">
                <a:latin typeface="Huawei Sans" panose="020C0503030203020204" pitchFamily="34" charset="0"/>
              </a:rPr>
              <a:t>-directory </a:t>
            </a:r>
            <a:r>
              <a:rPr lang="en-US" sz="1400" dirty="0" err="1">
                <a:latin typeface="Huawei Sans" panose="020C0503030203020204" pitchFamily="34" charset="0"/>
              </a:rPr>
              <a:t>cfcard</a:t>
            </a:r>
            <a:r>
              <a:rPr lang="en-US" sz="1400" dirty="0">
                <a:latin typeface="Huawei Sans" panose="020C0503030203020204" pitchFamily="34" charset="0"/>
              </a:rPr>
              <a:t>:</a:t>
            </a:r>
          </a:p>
          <a:p>
            <a:pPr fontAlgn="ctr">
              <a:lnSpc>
                <a:spcPct val="120000"/>
              </a:lnSpc>
            </a:pPr>
            <a:r>
              <a:rPr lang="en-US" sz="1400" dirty="0">
                <a:latin typeface="Huawei Sans" panose="020C0503030203020204" pitchFamily="34" charset="0"/>
              </a:rPr>
              <a:t>[SFTP Server] </a:t>
            </a:r>
            <a:r>
              <a:rPr lang="en-US" sz="1400" dirty="0" err="1">
                <a:latin typeface="Huawei Sans" panose="020C0503030203020204" pitchFamily="34" charset="0"/>
              </a:rPr>
              <a:t>ssh</a:t>
            </a:r>
            <a:r>
              <a:rPr lang="en-US" sz="1400" dirty="0">
                <a:latin typeface="Huawei Sans" panose="020C0503030203020204" pitchFamily="34" charset="0"/>
              </a:rPr>
              <a:t> authorization-type default root</a:t>
            </a:r>
          </a:p>
        </p:txBody>
      </p:sp>
      <p:sp>
        <p:nvSpPr>
          <p:cNvPr id="4" name="文本框 3"/>
          <p:cNvSpPr txBox="1"/>
          <p:nvPr/>
        </p:nvSpPr>
        <p:spPr>
          <a:xfrm>
            <a:off x="6139707" y="3394970"/>
            <a:ext cx="5286693" cy="695575"/>
          </a:xfrm>
          <a:prstGeom prst="rect">
            <a:avLst/>
          </a:prstGeom>
          <a:noFill/>
        </p:spPr>
        <p:txBody>
          <a:bodyPr wrap="square" rtlCol="0">
            <a:spAutoFit/>
          </a:bodyPr>
          <a:lstStyle/>
          <a:p>
            <a:pPr marL="342900" indent="-342900" defTabSz="914034" fontAlgn="ctr">
              <a:lnSpc>
                <a:spcPct val="140000"/>
              </a:lnSpc>
              <a:spcBef>
                <a:spcPts val="792"/>
              </a:spcBef>
              <a:buFont typeface="+mj-lt"/>
              <a:buAutoNum type="arabicPeriod" startAt="2"/>
            </a:pPr>
            <a:r>
              <a:rPr lang="en-US" sz="1400" dirty="0">
                <a:latin typeface="Huawei Sans" panose="020C0503030203020204" pitchFamily="34" charset="0"/>
                <a:cs typeface="Arial" panose="020B0604020202020204" pitchFamily="34" charset="0"/>
              </a:rPr>
              <a:t>Create the SSH user </a:t>
            </a:r>
            <a:r>
              <a:rPr lang="en-US" sz="1400" b="1" dirty="0">
                <a:latin typeface="Huawei Sans" panose="020C0503030203020204" pitchFamily="34" charset="0"/>
                <a:cs typeface="Arial" panose="020B0604020202020204" pitchFamily="34" charset="0"/>
              </a:rPr>
              <a:t>client</a:t>
            </a:r>
            <a:r>
              <a:rPr lang="en-US" sz="1400" dirty="0">
                <a:latin typeface="Huawei Sans" panose="020C0503030203020204" pitchFamily="34" charset="0"/>
                <a:cs typeface="Arial" panose="020B0604020202020204" pitchFamily="34" charset="0"/>
              </a:rPr>
              <a:t> and configure the authentication type and service type for the user.</a:t>
            </a:r>
          </a:p>
        </p:txBody>
      </p:sp>
      <p:grpSp>
        <p:nvGrpSpPr>
          <p:cNvPr id="51" name="组合 50">
            <a:extLst>
              <a:ext uri="{FF2B5EF4-FFF2-40B4-BE49-F238E27FC236}">
                <a16:creationId xmlns="" xmlns:a16="http://schemas.microsoft.com/office/drawing/2014/main" id="{1D3C8CF5-5A8D-4753-9D94-EEA573CC72CB}"/>
              </a:ext>
            </a:extLst>
          </p:cNvPr>
          <p:cNvGrpSpPr/>
          <p:nvPr/>
        </p:nvGrpSpPr>
        <p:grpSpPr>
          <a:xfrm>
            <a:off x="2084400" y="1952320"/>
            <a:ext cx="7463118" cy="1210928"/>
            <a:chOff x="1990165" y="1344713"/>
            <a:chExt cx="7463118" cy="1210928"/>
          </a:xfrm>
        </p:grpSpPr>
        <p:sp>
          <p:nvSpPr>
            <p:cNvPr id="52" name="矩形: 圆角 23">
              <a:extLst>
                <a:ext uri="{FF2B5EF4-FFF2-40B4-BE49-F238E27FC236}">
                  <a16:creationId xmlns="" xmlns:a16="http://schemas.microsoft.com/office/drawing/2014/main" id="{FCA78E05-2E38-43E2-B379-4EC2C561C5AA}"/>
                </a:ext>
              </a:extLst>
            </p:cNvPr>
            <p:cNvSpPr/>
            <p:nvPr/>
          </p:nvSpPr>
          <p:spPr>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53" name="图片 52">
              <a:extLst>
                <a:ext uri="{FF2B5EF4-FFF2-40B4-BE49-F238E27FC236}">
                  <a16:creationId xmlns=""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5279" y="1877723"/>
              <a:ext cx="540000" cy="442800"/>
            </a:xfrm>
            <a:prstGeom prst="rect">
              <a:avLst/>
            </a:prstGeom>
          </p:spPr>
        </p:pic>
        <p:pic>
          <p:nvPicPr>
            <p:cNvPr id="54" name="图片 53" descr="PC.png">
              <a:extLst>
                <a:ext uri="{FF2B5EF4-FFF2-40B4-BE49-F238E27FC236}">
                  <a16:creationId xmlns="" xmlns:a16="http://schemas.microsoft.com/office/drawing/2014/main" id="{FAF8B3F2-9812-44D2-88D0-3D714BD62BC0}"/>
                </a:ext>
              </a:extLst>
            </p:cNvPr>
            <p:cNvPicPr>
              <a:picLocks noChangeAspect="1"/>
            </p:cNvPicPr>
            <p:nvPr/>
          </p:nvPicPr>
          <p:blipFill>
            <a:blip r:embed="rId4" cstate="print"/>
            <a:stretch>
              <a:fillRect/>
            </a:stretch>
          </p:blipFill>
          <p:spPr>
            <a:xfrm>
              <a:off x="7115207" y="1888868"/>
              <a:ext cx="539063" cy="414000"/>
            </a:xfrm>
            <a:prstGeom prst="rect">
              <a:avLst/>
            </a:prstGeom>
          </p:spPr>
        </p:pic>
        <p:cxnSp>
          <p:nvCxnSpPr>
            <p:cNvPr id="55" name="直接连接符 54">
              <a:extLst>
                <a:ext uri="{FF2B5EF4-FFF2-40B4-BE49-F238E27FC236}">
                  <a16:creationId xmlns="" xmlns:a16="http://schemas.microsoft.com/office/drawing/2014/main" id="{4E6C53B9-8234-4E7F-B6A4-301B84C20E21}"/>
                </a:ext>
              </a:extLst>
            </p:cNvPr>
            <p:cNvCxnSpPr>
              <a:cxnSpLocks/>
              <a:stCxn id="54" idx="1"/>
              <a:endCxn id="53" idx="3"/>
            </p:cNvCxnSpPr>
            <p:nvPr/>
          </p:nvCxnSpPr>
          <p:spPr>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 xmlns:a16="http://schemas.microsoft.com/office/drawing/2014/main" id="{B9781689-051C-471B-87F8-A16330B40AE4}"/>
                </a:ext>
              </a:extLst>
            </p:cNvPr>
            <p:cNvSpPr txBox="1"/>
            <p:nvPr/>
          </p:nvSpPr>
          <p:spPr>
            <a:xfrm>
              <a:off x="4404085" y="1721532"/>
              <a:ext cx="756937" cy="276999"/>
            </a:xfrm>
            <a:prstGeom prst="rect">
              <a:avLst/>
            </a:prstGeom>
          </p:spPr>
          <p:txBody>
            <a:bodyPr wrap="none" rtlCol="0">
              <a:spAutoFit/>
            </a:bodyPr>
            <a:lstStyle/>
            <a:p>
              <a:pPr algn="ctr" fontAlgn="ctr"/>
              <a:r>
                <a:rPr lang="en-US" sz="1200" dirty="0">
                  <a:latin typeface="Huawei Sans" panose="020C0503030203020204" pitchFamily="34" charset="0"/>
                </a:rPr>
                <a:t>GE1/0/0</a:t>
              </a:r>
            </a:p>
          </p:txBody>
        </p:sp>
        <p:sp>
          <p:nvSpPr>
            <p:cNvPr id="57" name="文本框 56">
              <a:extLst>
                <a:ext uri="{FF2B5EF4-FFF2-40B4-BE49-F238E27FC236}">
                  <a16:creationId xmlns="" xmlns:a16="http://schemas.microsoft.com/office/drawing/2014/main" id="{FDEB4104-2868-4CDC-B074-9C4E6F60E61A}"/>
                </a:ext>
              </a:extLst>
            </p:cNvPr>
            <p:cNvSpPr txBox="1"/>
            <p:nvPr/>
          </p:nvSpPr>
          <p:spPr>
            <a:xfrm>
              <a:off x="6849979"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p>
          </p:txBody>
        </p:sp>
        <p:sp>
          <p:nvSpPr>
            <p:cNvPr id="58" name="文本框 57">
              <a:extLst>
                <a:ext uri="{FF2B5EF4-FFF2-40B4-BE49-F238E27FC236}">
                  <a16:creationId xmlns="" xmlns:a16="http://schemas.microsoft.com/office/drawing/2014/main" id="{AD9C5971-1048-41C8-9BC0-07A2BCA40623}"/>
                </a:ext>
              </a:extLst>
            </p:cNvPr>
            <p:cNvSpPr txBox="1"/>
            <p:nvPr/>
          </p:nvSpPr>
          <p:spPr>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p>
          </p:txBody>
        </p:sp>
        <p:sp>
          <p:nvSpPr>
            <p:cNvPr id="59" name="文本框 58">
              <a:extLst>
                <a:ext uri="{FF2B5EF4-FFF2-40B4-BE49-F238E27FC236}">
                  <a16:creationId xmlns="" xmlns:a16="http://schemas.microsoft.com/office/drawing/2014/main" id="{77A4502C-F66C-4C6A-81AF-DBD4FF816CA0}"/>
                </a:ext>
              </a:extLst>
            </p:cNvPr>
            <p:cNvSpPr txBox="1"/>
            <p:nvPr/>
          </p:nvSpPr>
          <p:spPr>
            <a:xfrm>
              <a:off x="2310952" y="1950177"/>
              <a:ext cx="990977" cy="276999"/>
            </a:xfrm>
            <a:prstGeom prst="rect">
              <a:avLst/>
            </a:prstGeom>
          </p:spPr>
          <p:txBody>
            <a:bodyPr wrap="none" rtlCol="0">
              <a:spAutoFit/>
            </a:bodyPr>
            <a:lstStyle/>
            <a:p>
              <a:pPr algn="ctr" fontAlgn="ctr"/>
              <a:r>
                <a:rPr lang="en-US" sz="1200" dirty="0">
                  <a:latin typeface="Huawei Sans" panose="020C0503030203020204" pitchFamily="34" charset="0"/>
                </a:rPr>
                <a:t>SFTP server</a:t>
              </a:r>
            </a:p>
          </p:txBody>
        </p:sp>
        <p:sp>
          <p:nvSpPr>
            <p:cNvPr id="60" name="文本框 59">
              <a:extLst>
                <a:ext uri="{FF2B5EF4-FFF2-40B4-BE49-F238E27FC236}">
                  <a16:creationId xmlns="" xmlns:a16="http://schemas.microsoft.com/office/drawing/2014/main" id="{B885BED1-0EC0-435F-AECC-01CB43FD768C}"/>
                </a:ext>
              </a:extLst>
            </p:cNvPr>
            <p:cNvSpPr txBox="1"/>
            <p:nvPr/>
          </p:nvSpPr>
          <p:spPr>
            <a:xfrm>
              <a:off x="8012496" y="1950177"/>
              <a:ext cx="949298" cy="276999"/>
            </a:xfrm>
            <a:prstGeom prst="rect">
              <a:avLst/>
            </a:prstGeom>
          </p:spPr>
          <p:txBody>
            <a:bodyPr wrap="none" rtlCol="0">
              <a:spAutoFit/>
            </a:bodyPr>
            <a:lstStyle/>
            <a:p>
              <a:pPr algn="ctr" fontAlgn="ctr"/>
              <a:r>
                <a:rPr lang="en-US" sz="1200" dirty="0">
                  <a:latin typeface="Huawei Sans" panose="020C0503030203020204" pitchFamily="34" charset="0"/>
                </a:rPr>
                <a:t>SFTP client</a:t>
              </a:r>
            </a:p>
          </p:txBody>
        </p:sp>
      </p:grpSp>
      <p:grpSp>
        <p:nvGrpSpPr>
          <p:cNvPr id="61" name="组合 60"/>
          <p:cNvGrpSpPr/>
          <p:nvPr/>
        </p:nvGrpSpPr>
        <p:grpSpPr>
          <a:xfrm>
            <a:off x="1285200" y="1317600"/>
            <a:ext cx="9785923" cy="468503"/>
            <a:chOff x="751840" y="3954121"/>
            <a:chExt cx="9785923" cy="468503"/>
          </a:xfrm>
        </p:grpSpPr>
        <p:sp>
          <p:nvSpPr>
            <p:cNvPr id="62" name="圆角矩形 11">
              <a:extLst>
                <a:ext uri="{FF2B5EF4-FFF2-40B4-BE49-F238E27FC236}">
                  <a16:creationId xmlns="" xmlns:a16="http://schemas.microsoft.com/office/drawing/2014/main" id="{701E0E72-A8AF-4A06-B6EF-16D484D4FF4A}"/>
                </a:ext>
              </a:extLst>
            </p:cNvPr>
            <p:cNvSpPr/>
            <p:nvPr/>
          </p:nvSpPr>
          <p:spPr>
            <a:xfrm>
              <a:off x="751840" y="3954121"/>
              <a:ext cx="1695381"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Configure SFTP on the device</a:t>
              </a:r>
            </a:p>
          </p:txBody>
        </p:sp>
        <p:sp>
          <p:nvSpPr>
            <p:cNvPr id="63" name="圆角矩形 11">
              <a:extLst>
                <a:ext uri="{FF2B5EF4-FFF2-40B4-BE49-F238E27FC236}">
                  <a16:creationId xmlns="" xmlns:a16="http://schemas.microsoft.com/office/drawing/2014/main" id="{701E0E72-A8AF-4A06-B6EF-16D484D4FF4A}"/>
                </a:ext>
              </a:extLst>
            </p:cNvPr>
            <p:cNvSpPr/>
            <p:nvPr/>
          </p:nvSpPr>
          <p:spPr>
            <a:xfrm>
              <a:off x="2939186" y="3954122"/>
              <a:ext cx="992256"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Configure users</a:t>
              </a:r>
            </a:p>
          </p:txBody>
        </p:sp>
        <p:cxnSp>
          <p:nvCxnSpPr>
            <p:cNvPr id="64" name="直接箭头连接符 63">
              <a:extLst>
                <a:ext uri="{FF2B5EF4-FFF2-40B4-BE49-F238E27FC236}">
                  <a16:creationId xmlns="" xmlns:a16="http://schemas.microsoft.com/office/drawing/2014/main" id="{123AA511-BE26-485F-AC84-C8225487E8EA}"/>
                </a:ext>
              </a:extLst>
            </p:cNvPr>
            <p:cNvCxnSpPr>
              <a:cxnSpLocks/>
            </p:cNvCxnSpPr>
            <p:nvPr/>
          </p:nvCxnSpPr>
          <p:spPr bwMode="auto">
            <a:xfrm>
              <a:off x="2447221" y="418446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65" name="圆角矩形 11">
              <a:extLst>
                <a:ext uri="{FF2B5EF4-FFF2-40B4-BE49-F238E27FC236}">
                  <a16:creationId xmlns="" xmlns:a16="http://schemas.microsoft.com/office/drawing/2014/main" id="{701E0E72-A8AF-4A06-B6EF-16D484D4FF4A}"/>
                </a:ext>
              </a:extLst>
            </p:cNvPr>
            <p:cNvSpPr/>
            <p:nvPr/>
          </p:nvSpPr>
          <p:spPr>
            <a:xfrm>
              <a:off x="5788783" y="3954372"/>
              <a:ext cx="116337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the public key</a:t>
              </a:r>
            </a:p>
          </p:txBody>
        </p:sp>
        <p:sp>
          <p:nvSpPr>
            <p:cNvPr id="66" name="圆角矩形 11">
              <a:extLst>
                <a:ext uri="{FF2B5EF4-FFF2-40B4-BE49-F238E27FC236}">
                  <a16:creationId xmlns="" xmlns:a16="http://schemas.microsoft.com/office/drawing/2014/main" id="{701E0E72-A8AF-4A06-B6EF-16D484D4FF4A}"/>
                </a:ext>
              </a:extLst>
            </p:cNvPr>
            <p:cNvSpPr/>
            <p:nvPr/>
          </p:nvSpPr>
          <p:spPr>
            <a:xfrm>
              <a:off x="4388616" y="3954372"/>
              <a:ext cx="977379"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Generate a key pair</a:t>
              </a:r>
            </a:p>
          </p:txBody>
        </p:sp>
        <p:sp>
          <p:nvSpPr>
            <p:cNvPr id="67" name="圆角矩形 12">
              <a:extLst>
                <a:ext uri="{FF2B5EF4-FFF2-40B4-BE49-F238E27FC236}">
                  <a16:creationId xmlns="" xmlns:a16="http://schemas.microsoft.com/office/drawing/2014/main" id="{7E1C0CD0-705F-43E8-93C5-8AA73F3C40FD}"/>
                </a:ext>
              </a:extLst>
            </p:cNvPr>
            <p:cNvSpPr/>
            <p:nvPr/>
          </p:nvSpPr>
          <p:spPr>
            <a:xfrm>
              <a:off x="7372499" y="3954624"/>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Compile Python code</a:t>
              </a:r>
            </a:p>
          </p:txBody>
        </p:sp>
        <p:cxnSp>
          <p:nvCxnSpPr>
            <p:cNvPr id="68" name="直接箭头连接符 67">
              <a:extLst>
                <a:ext uri="{FF2B5EF4-FFF2-40B4-BE49-F238E27FC236}">
                  <a16:creationId xmlns="" xmlns:a16="http://schemas.microsoft.com/office/drawing/2014/main" id="{123AA511-BE26-485F-AC84-C8225487E8EA}"/>
                </a:ext>
              </a:extLst>
            </p:cNvPr>
            <p:cNvCxnSpPr>
              <a:cxnSpLocks/>
            </p:cNvCxnSpPr>
            <p:nvPr/>
          </p:nvCxnSpPr>
          <p:spPr bwMode="auto">
            <a:xfrm>
              <a:off x="3931442" y="419994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69" name="直接箭头连接符 68">
              <a:extLst>
                <a:ext uri="{FF2B5EF4-FFF2-40B4-BE49-F238E27FC236}">
                  <a16:creationId xmlns="" xmlns:a16="http://schemas.microsoft.com/office/drawing/2014/main" id="{123AA511-BE26-485F-AC84-C8225487E8EA}"/>
                </a:ext>
              </a:extLst>
            </p:cNvPr>
            <p:cNvCxnSpPr>
              <a:cxnSpLocks/>
            </p:cNvCxnSpPr>
            <p:nvPr/>
          </p:nvCxnSpPr>
          <p:spPr bwMode="auto">
            <a:xfrm>
              <a:off x="5367218" y="4188372"/>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70" name="直接箭头连接符 69">
              <a:extLst>
                <a:ext uri="{FF2B5EF4-FFF2-40B4-BE49-F238E27FC236}">
                  <a16:creationId xmlns="" xmlns:a16="http://schemas.microsoft.com/office/drawing/2014/main" id="{123AA511-BE26-485F-AC84-C8225487E8EA}"/>
                </a:ext>
              </a:extLst>
            </p:cNvPr>
            <p:cNvCxnSpPr>
              <a:cxnSpLocks/>
            </p:cNvCxnSpPr>
            <p:nvPr/>
          </p:nvCxnSpPr>
          <p:spPr bwMode="auto">
            <a:xfrm>
              <a:off x="6952158" y="419994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71" name="直接箭头连接符 70">
              <a:extLst>
                <a:ext uri="{FF2B5EF4-FFF2-40B4-BE49-F238E27FC236}">
                  <a16:creationId xmlns="" xmlns:a16="http://schemas.microsoft.com/office/drawing/2014/main" id="{123AA511-BE26-485F-AC84-C8225487E8EA}"/>
                </a:ext>
              </a:extLst>
            </p:cNvPr>
            <p:cNvCxnSpPr>
              <a:cxnSpLocks/>
            </p:cNvCxnSpPr>
            <p:nvPr/>
          </p:nvCxnSpPr>
          <p:spPr bwMode="auto">
            <a:xfrm>
              <a:off x="9037170" y="419994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72" name="圆角矩形 12">
              <a:extLst>
                <a:ext uri="{FF2B5EF4-FFF2-40B4-BE49-F238E27FC236}">
                  <a16:creationId xmlns="" xmlns:a16="http://schemas.microsoft.com/office/drawing/2014/main" id="{605A06C5-BF3A-417C-B6E3-668468C81F0A}"/>
                </a:ext>
              </a:extLst>
            </p:cNvPr>
            <p:cNvSpPr/>
            <p:nvPr/>
          </p:nvSpPr>
          <p:spPr>
            <a:xfrm>
              <a:off x="9440695" y="3954624"/>
              <a:ext cx="1097068"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30080296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Creating an RSA Key Pair on the Client</a:t>
            </a:r>
            <a:endParaRPr lang="en-US" dirty="0"/>
          </a:p>
        </p:txBody>
      </p:sp>
      <p:sp>
        <p:nvSpPr>
          <p:cNvPr id="43" name="文本占位符 2"/>
          <p:cNvSpPr txBox="1">
            <a:spLocks/>
          </p:cNvSpPr>
          <p:nvPr/>
        </p:nvSpPr>
        <p:spPr bwMode="auto">
          <a:xfrm>
            <a:off x="457908" y="2003735"/>
            <a:ext cx="11276183" cy="3539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3"/>
            </a:pPr>
            <a:r>
              <a:rPr lang="en-US" sz="1400" dirty="0">
                <a:latin typeface="Huawei Sans" panose="020C0503030203020204" pitchFamily="34" charset="0"/>
              </a:rPr>
              <a:t>On the client, use </a:t>
            </a:r>
            <a:r>
              <a:rPr lang="en-US" sz="1400" dirty="0" err="1">
                <a:latin typeface="Huawei Sans" panose="020C0503030203020204" pitchFamily="34" charset="0"/>
              </a:rPr>
              <a:t>Git</a:t>
            </a:r>
            <a:r>
              <a:rPr lang="en-US" sz="1400" dirty="0">
                <a:latin typeface="Huawei Sans" panose="020C0503030203020204" pitchFamily="34" charset="0"/>
              </a:rPr>
              <a:t> Bash to create an RSA key pair (private key </a:t>
            </a:r>
            <a:r>
              <a:rPr lang="en-US" sz="1400" b="1" dirty="0" err="1">
                <a:latin typeface="Huawei Sans" panose="020C0503030203020204" pitchFamily="34" charset="0"/>
              </a:rPr>
              <a:t>id_rsa</a:t>
            </a:r>
            <a:r>
              <a:rPr lang="en-US" sz="1400" dirty="0">
                <a:latin typeface="Huawei Sans" panose="020C0503030203020204" pitchFamily="34" charset="0"/>
              </a:rPr>
              <a:t> and public key </a:t>
            </a:r>
            <a:r>
              <a:rPr lang="en-US" sz="1400" b="1" dirty="0">
                <a:latin typeface="Huawei Sans" panose="020C0503030203020204" pitchFamily="34" charset="0"/>
              </a:rPr>
              <a:t>id_rsa.pub</a:t>
            </a:r>
            <a:r>
              <a:rPr lang="en-US" sz="1400" dirty="0">
                <a:latin typeface="Huawei Sans" panose="020C0503030203020204" pitchFamily="34" charset="0"/>
              </a:rPr>
              <a:t>) and check the public key.</a:t>
            </a:r>
          </a:p>
        </p:txBody>
      </p:sp>
      <p:sp>
        <p:nvSpPr>
          <p:cNvPr id="44" name="文本框 43">
            <a:extLst>
              <a:ext uri="{FF2B5EF4-FFF2-40B4-BE49-F238E27FC236}">
                <a16:creationId xmlns="" xmlns:a16="http://schemas.microsoft.com/office/drawing/2014/main" id="{773D837C-8D89-4B32-AD1E-4199EF71F59D}"/>
              </a:ext>
            </a:extLst>
          </p:cNvPr>
          <p:cNvSpPr txBox="1"/>
          <p:nvPr/>
        </p:nvSpPr>
        <p:spPr>
          <a:xfrm>
            <a:off x="6112665" y="2786400"/>
            <a:ext cx="5239548" cy="1865126"/>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err="1">
                <a:latin typeface="Huawei Sans" panose="020C0503030203020204" pitchFamily="34" charset="0"/>
              </a:rPr>
              <a:t>exampleuser@exampleuser</a:t>
            </a:r>
            <a:r>
              <a:rPr lang="en-US" sz="1200" dirty="0">
                <a:latin typeface="Huawei Sans" panose="020C0503030203020204" pitchFamily="34" charset="0"/>
              </a:rPr>
              <a:t> MINGW64 ~</a:t>
            </a:r>
          </a:p>
          <a:p>
            <a:pPr fontAlgn="ctr">
              <a:lnSpc>
                <a:spcPct val="120000"/>
              </a:lnSpc>
            </a:pPr>
            <a:r>
              <a:rPr lang="en-US" sz="1200" dirty="0">
                <a:latin typeface="Huawei Sans" panose="020C0503030203020204" pitchFamily="34" charset="0"/>
              </a:rPr>
              <a:t>$ </a:t>
            </a:r>
            <a:r>
              <a:rPr lang="en-US" sz="1200" dirty="0" err="1">
                <a:solidFill>
                  <a:srgbClr val="EC7061"/>
                </a:solidFill>
                <a:latin typeface="Huawei Sans" panose="020C0503030203020204" pitchFamily="34" charset="0"/>
              </a:rPr>
              <a:t>ssh-keygen</a:t>
            </a:r>
            <a:r>
              <a:rPr lang="en-US" sz="1200" dirty="0">
                <a:solidFill>
                  <a:srgbClr val="EC7061"/>
                </a:solidFill>
                <a:latin typeface="Huawei Sans" panose="020C0503030203020204" pitchFamily="34" charset="0"/>
              </a:rPr>
              <a:t> -t </a:t>
            </a:r>
            <a:r>
              <a:rPr lang="en-US" sz="1200" dirty="0" err="1">
                <a:solidFill>
                  <a:srgbClr val="EC7061"/>
                </a:solidFill>
                <a:latin typeface="Huawei Sans" panose="020C0503030203020204" pitchFamily="34" charset="0"/>
              </a:rPr>
              <a:t>rsa</a:t>
            </a:r>
            <a:endParaRPr lang="en-US" sz="1200" dirty="0">
              <a:solidFill>
                <a:srgbClr val="EC7061"/>
              </a:solidFill>
              <a:latin typeface="Huawei Sans" panose="020C0503030203020204" pitchFamily="34" charset="0"/>
            </a:endParaRPr>
          </a:p>
          <a:p>
            <a:pPr fontAlgn="ctr">
              <a:lnSpc>
                <a:spcPct val="120000"/>
              </a:lnSpc>
            </a:pPr>
            <a:r>
              <a:rPr lang="en-US" sz="1200" dirty="0">
                <a:latin typeface="Huawei Sans" panose="020C0503030203020204" pitchFamily="34" charset="0"/>
              </a:rPr>
              <a:t>Generating public/private </a:t>
            </a:r>
            <a:r>
              <a:rPr lang="en-US" sz="1200" dirty="0" err="1">
                <a:latin typeface="Huawei Sans" panose="020C0503030203020204" pitchFamily="34" charset="0"/>
              </a:rPr>
              <a:t>rsa</a:t>
            </a:r>
            <a:r>
              <a:rPr lang="en-US" sz="1200" dirty="0">
                <a:latin typeface="Huawei Sans" panose="020C0503030203020204" pitchFamily="34" charset="0"/>
              </a:rPr>
              <a:t> key pair.</a:t>
            </a:r>
          </a:p>
          <a:p>
            <a:pPr fontAlgn="ctr">
              <a:lnSpc>
                <a:spcPct val="120000"/>
              </a:lnSpc>
            </a:pPr>
            <a:r>
              <a:rPr lang="en-US" sz="1200" dirty="0">
                <a:solidFill>
                  <a:srgbClr val="EC7061"/>
                </a:solidFill>
                <a:latin typeface="Huawei Sans" panose="020C0503030203020204" pitchFamily="34" charset="0"/>
              </a:rPr>
              <a:t>Enter file in which to save the key </a:t>
            </a:r>
            <a:r>
              <a:rPr lang="en-US" sz="1200" dirty="0">
                <a:latin typeface="Huawei Sans" panose="020C0503030203020204" pitchFamily="34" charset="0"/>
              </a:rPr>
              <a:t>(/c/Users/</a:t>
            </a:r>
            <a:r>
              <a:rPr lang="en-US" sz="1200" dirty="0" err="1">
                <a:latin typeface="Huawei Sans" panose="020C0503030203020204" pitchFamily="34" charset="0"/>
              </a:rPr>
              <a:t>exampleuser</a:t>
            </a:r>
            <a:r>
              <a:rPr lang="en-US" sz="1200" dirty="0">
                <a:latin typeface="Huawei Sans" panose="020C0503030203020204" pitchFamily="34" charset="0"/>
              </a:rPr>
              <a:t>/.</a:t>
            </a:r>
            <a:r>
              <a:rPr lang="en-US" sz="1200" dirty="0" err="1">
                <a:latin typeface="Huawei Sans" panose="020C0503030203020204" pitchFamily="34" charset="0"/>
              </a:rPr>
              <a:t>ssh</a:t>
            </a:r>
            <a:r>
              <a:rPr lang="en-US" sz="1200" dirty="0">
                <a:latin typeface="Huawei Sans" panose="020C0503030203020204" pitchFamily="34" charset="0"/>
              </a:rPr>
              <a:t>/</a:t>
            </a:r>
            <a:r>
              <a:rPr lang="en-US" sz="1200" dirty="0" err="1">
                <a:latin typeface="Huawei Sans" panose="020C0503030203020204" pitchFamily="34" charset="0"/>
              </a:rPr>
              <a:t>id_rsa</a:t>
            </a:r>
            <a:r>
              <a:rPr lang="en-US" sz="1200" dirty="0">
                <a:latin typeface="Huawei Sans" panose="020C0503030203020204" pitchFamily="34" charset="0"/>
              </a:rPr>
              <a:t>):</a:t>
            </a:r>
          </a:p>
          <a:p>
            <a:pPr fontAlgn="ctr">
              <a:lnSpc>
                <a:spcPct val="120000"/>
              </a:lnSpc>
            </a:pPr>
            <a:r>
              <a:rPr lang="en-US" sz="1200" dirty="0">
                <a:solidFill>
                  <a:srgbClr val="EC7061"/>
                </a:solidFill>
                <a:latin typeface="Huawei Sans" panose="020C0503030203020204" pitchFamily="34" charset="0"/>
              </a:rPr>
              <a:t>Enter passphrase (empty for no passphrase):</a:t>
            </a:r>
          </a:p>
          <a:p>
            <a:pPr fontAlgn="ctr">
              <a:lnSpc>
                <a:spcPct val="120000"/>
              </a:lnSpc>
            </a:pPr>
            <a:r>
              <a:rPr lang="en-US" sz="1200" dirty="0">
                <a:solidFill>
                  <a:srgbClr val="EC7061"/>
                </a:solidFill>
                <a:latin typeface="Huawei Sans" panose="020C0503030203020204" pitchFamily="34" charset="0"/>
              </a:rPr>
              <a:t>Enter same passphrase again:</a:t>
            </a:r>
          </a:p>
          <a:p>
            <a:pPr fontAlgn="ctr">
              <a:lnSpc>
                <a:spcPct val="120000"/>
              </a:lnSpc>
            </a:pPr>
            <a:r>
              <a:rPr lang="en-US" sz="1200" dirty="0">
                <a:latin typeface="Huawei Sans" panose="020C0503030203020204" pitchFamily="34" charset="0"/>
              </a:rPr>
              <a:t>Your identification has been saved in </a:t>
            </a:r>
            <a:r>
              <a:rPr lang="en-US" sz="1200" dirty="0">
                <a:solidFill>
                  <a:srgbClr val="EC7061"/>
                </a:solidFill>
                <a:latin typeface="Huawei Sans" panose="020C0503030203020204" pitchFamily="34" charset="0"/>
              </a:rPr>
              <a:t>/c/Users/</a:t>
            </a:r>
            <a:r>
              <a:rPr lang="en-US" sz="1200" dirty="0" err="1">
                <a:solidFill>
                  <a:srgbClr val="EC7061"/>
                </a:solidFill>
                <a:latin typeface="Huawei Sans" panose="020C0503030203020204" pitchFamily="34" charset="0"/>
              </a:rPr>
              <a:t>exampleuser</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ssh</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id_rsa</a:t>
            </a:r>
            <a:endParaRPr lang="en-US" sz="1200" dirty="0">
              <a:solidFill>
                <a:srgbClr val="EC7061"/>
              </a:solidFill>
              <a:latin typeface="Huawei Sans" panose="020C0503030203020204" pitchFamily="34" charset="0"/>
            </a:endParaRPr>
          </a:p>
          <a:p>
            <a:pPr fontAlgn="ctr">
              <a:lnSpc>
                <a:spcPct val="120000"/>
              </a:lnSpc>
            </a:pPr>
            <a:r>
              <a:rPr lang="en-US" sz="1200" dirty="0">
                <a:latin typeface="Huawei Sans" panose="020C0503030203020204" pitchFamily="34" charset="0"/>
              </a:rPr>
              <a:t>Your public key has been saved in </a:t>
            </a:r>
            <a:r>
              <a:rPr lang="en-US" sz="1200" dirty="0">
                <a:solidFill>
                  <a:srgbClr val="EC7061"/>
                </a:solidFill>
                <a:latin typeface="Huawei Sans" panose="020C0503030203020204" pitchFamily="34" charset="0"/>
              </a:rPr>
              <a:t>/c/Users/</a:t>
            </a:r>
            <a:r>
              <a:rPr lang="en-US" sz="1200" dirty="0" err="1">
                <a:solidFill>
                  <a:srgbClr val="EC7061"/>
                </a:solidFill>
                <a:latin typeface="Huawei Sans" panose="020C0503030203020204" pitchFamily="34" charset="0"/>
              </a:rPr>
              <a:t>exampleuser</a:t>
            </a: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ssh</a:t>
            </a:r>
            <a:r>
              <a:rPr lang="en-US" sz="1200" dirty="0">
                <a:solidFill>
                  <a:srgbClr val="EC7061"/>
                </a:solidFill>
                <a:latin typeface="Huawei Sans" panose="020C0503030203020204" pitchFamily="34" charset="0"/>
              </a:rPr>
              <a:t>/id_rsa.pub</a:t>
            </a:r>
          </a:p>
        </p:txBody>
      </p:sp>
      <p:sp>
        <p:nvSpPr>
          <p:cNvPr id="45" name="文本框 44">
            <a:extLst>
              <a:ext uri="{FF2B5EF4-FFF2-40B4-BE49-F238E27FC236}">
                <a16:creationId xmlns="" xmlns:a16="http://schemas.microsoft.com/office/drawing/2014/main" id="{76555FBF-27B5-43BA-BEF8-5D6B48E01858}"/>
              </a:ext>
            </a:extLst>
          </p:cNvPr>
          <p:cNvSpPr txBox="1"/>
          <p:nvPr/>
        </p:nvSpPr>
        <p:spPr>
          <a:xfrm>
            <a:off x="225232" y="3240470"/>
            <a:ext cx="5450686" cy="461665"/>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t>
            </a:r>
          </a:p>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Set the path for storing the key. (Press </a:t>
            </a:r>
            <a:r>
              <a:rPr lang="en-US" sz="1200" b="1" dirty="0">
                <a:solidFill>
                  <a:prstClr val="black"/>
                </a:solidFill>
                <a:latin typeface="Huawei Sans" panose="020C0503030203020204" pitchFamily="34" charset="0"/>
                <a:cs typeface="Courier New" panose="02070309020205020404" pitchFamily="49" charset="0"/>
              </a:rPr>
              <a:t>Enter</a:t>
            </a:r>
            <a:r>
              <a:rPr lang="en-US" sz="1200" dirty="0">
                <a:solidFill>
                  <a:prstClr val="black"/>
                </a:solidFill>
                <a:latin typeface="Huawei Sans" panose="020C0503030203020204" pitchFamily="34" charset="0"/>
                <a:cs typeface="Courier New" panose="02070309020205020404" pitchFamily="49" charset="0"/>
              </a:rPr>
              <a:t> to use the default path.)     </a:t>
            </a:r>
          </a:p>
        </p:txBody>
      </p:sp>
      <p:sp>
        <p:nvSpPr>
          <p:cNvPr id="46" name="文本框 45">
            <a:extLst>
              <a:ext uri="{FF2B5EF4-FFF2-40B4-BE49-F238E27FC236}">
                <a16:creationId xmlns="" xmlns:a16="http://schemas.microsoft.com/office/drawing/2014/main" id="{2054DF83-260B-4E69-B8A9-C0910F849C57}"/>
              </a:ext>
            </a:extLst>
          </p:cNvPr>
          <p:cNvSpPr txBox="1"/>
          <p:nvPr/>
        </p:nvSpPr>
        <p:spPr>
          <a:xfrm>
            <a:off x="5647214" y="2889224"/>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47" name="文本框 46">
            <a:extLst>
              <a:ext uri="{FF2B5EF4-FFF2-40B4-BE49-F238E27FC236}">
                <a16:creationId xmlns="" xmlns:a16="http://schemas.microsoft.com/office/drawing/2014/main" id="{773D837C-8D89-4B32-AD1E-4199EF71F59D}"/>
              </a:ext>
            </a:extLst>
          </p:cNvPr>
          <p:cNvSpPr txBox="1"/>
          <p:nvPr/>
        </p:nvSpPr>
        <p:spPr>
          <a:xfrm>
            <a:off x="6112665" y="4765858"/>
            <a:ext cx="5239548" cy="276999"/>
          </a:xfrm>
          <a:prstGeom prst="rect">
            <a:avLst/>
          </a:prstGeom>
          <a:solidFill>
            <a:srgbClr val="F4FBFE"/>
          </a:solidFill>
          <a:ln>
            <a:solidFill>
              <a:srgbClr val="99DFF9"/>
            </a:solidFill>
          </a:ln>
        </p:spPr>
        <p:txBody>
          <a:bodyPr wrap="square" rtlCol="0">
            <a:spAutoFit/>
          </a:bodyPr>
          <a:lstStyle/>
          <a:p>
            <a:pPr fontAlgn="ctr"/>
            <a:r>
              <a:rPr lang="en-US" sz="1200" dirty="0">
                <a:latin typeface="Huawei Sans" panose="020C0503030203020204" pitchFamily="34" charset="0"/>
              </a:rPr>
              <a:t>$ cat /c/Users/</a:t>
            </a:r>
            <a:r>
              <a:rPr lang="en-US" sz="1200" dirty="0" err="1">
                <a:latin typeface="Huawei Sans" panose="020C0503030203020204" pitchFamily="34" charset="0"/>
              </a:rPr>
              <a:t>exampleuser</a:t>
            </a:r>
            <a:r>
              <a:rPr lang="en-US" sz="1200" dirty="0">
                <a:latin typeface="Huawei Sans" panose="020C0503030203020204" pitchFamily="34" charset="0"/>
              </a:rPr>
              <a:t>/.</a:t>
            </a:r>
            <a:r>
              <a:rPr lang="en-US" sz="1200" dirty="0" err="1">
                <a:latin typeface="Huawei Sans" panose="020C0503030203020204" pitchFamily="34" charset="0"/>
              </a:rPr>
              <a:t>ssh</a:t>
            </a:r>
            <a:r>
              <a:rPr lang="en-US" sz="1200" dirty="0">
                <a:latin typeface="Huawei Sans" panose="020C0503030203020204" pitchFamily="34" charset="0"/>
              </a:rPr>
              <a:t>/id_rsa.pub</a:t>
            </a:r>
          </a:p>
        </p:txBody>
      </p:sp>
      <p:sp>
        <p:nvSpPr>
          <p:cNvPr id="48" name="文本框 47">
            <a:extLst>
              <a:ext uri="{FF2B5EF4-FFF2-40B4-BE49-F238E27FC236}">
                <a16:creationId xmlns="" xmlns:a16="http://schemas.microsoft.com/office/drawing/2014/main" id="{76555FBF-27B5-43BA-BEF8-5D6B48E01858}"/>
              </a:ext>
            </a:extLst>
          </p:cNvPr>
          <p:cNvSpPr txBox="1"/>
          <p:nvPr/>
        </p:nvSpPr>
        <p:spPr>
          <a:xfrm>
            <a:off x="634558" y="4727758"/>
            <a:ext cx="5041360"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Check the public key.</a:t>
            </a:r>
          </a:p>
        </p:txBody>
      </p:sp>
      <p:sp>
        <p:nvSpPr>
          <p:cNvPr id="49" name="文本框 48">
            <a:extLst>
              <a:ext uri="{FF2B5EF4-FFF2-40B4-BE49-F238E27FC236}">
                <a16:creationId xmlns="" xmlns:a16="http://schemas.microsoft.com/office/drawing/2014/main" id="{2054DF83-260B-4E69-B8A9-C0910F849C57}"/>
              </a:ext>
            </a:extLst>
          </p:cNvPr>
          <p:cNvSpPr txBox="1"/>
          <p:nvPr/>
        </p:nvSpPr>
        <p:spPr>
          <a:xfrm>
            <a:off x="4921976" y="4612434"/>
            <a:ext cx="1124430"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t>
            </a:r>
          </a:p>
        </p:txBody>
      </p:sp>
      <p:sp>
        <p:nvSpPr>
          <p:cNvPr id="50" name="文本框 49">
            <a:extLst>
              <a:ext uri="{FF2B5EF4-FFF2-40B4-BE49-F238E27FC236}">
                <a16:creationId xmlns="" xmlns:a16="http://schemas.microsoft.com/office/drawing/2014/main" id="{2054DF83-260B-4E69-B8A9-C0910F849C57}"/>
              </a:ext>
            </a:extLst>
          </p:cNvPr>
          <p:cNvSpPr txBox="1"/>
          <p:nvPr/>
        </p:nvSpPr>
        <p:spPr>
          <a:xfrm>
            <a:off x="5647214" y="4047952"/>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51" name="文本框 50">
            <a:extLst>
              <a:ext uri="{FF2B5EF4-FFF2-40B4-BE49-F238E27FC236}">
                <a16:creationId xmlns="" xmlns:a16="http://schemas.microsoft.com/office/drawing/2014/main" id="{2054DF83-260B-4E69-B8A9-C0910F849C57}"/>
              </a:ext>
            </a:extLst>
          </p:cNvPr>
          <p:cNvSpPr txBox="1"/>
          <p:nvPr/>
        </p:nvSpPr>
        <p:spPr>
          <a:xfrm>
            <a:off x="5647214" y="3354855"/>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52" name="文本框 51">
            <a:extLst>
              <a:ext uri="{FF2B5EF4-FFF2-40B4-BE49-F238E27FC236}">
                <a16:creationId xmlns="" xmlns:a16="http://schemas.microsoft.com/office/drawing/2014/main" id="{2054DF83-260B-4E69-B8A9-C0910F849C57}"/>
              </a:ext>
            </a:extLst>
          </p:cNvPr>
          <p:cNvSpPr txBox="1"/>
          <p:nvPr/>
        </p:nvSpPr>
        <p:spPr>
          <a:xfrm>
            <a:off x="5647214" y="3797510"/>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53" name="矩形 52"/>
          <p:cNvSpPr/>
          <p:nvPr/>
        </p:nvSpPr>
        <p:spPr>
          <a:xfrm>
            <a:off x="118113" y="4114916"/>
            <a:ext cx="5557805" cy="276999"/>
          </a:xfrm>
          <a:prstGeom prst="rect">
            <a:avLst/>
          </a:prstGeom>
        </p:spPr>
        <p:txBody>
          <a:bodyPr wrap="square">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Path for storing the private key file of the client</a:t>
            </a:r>
          </a:p>
        </p:txBody>
      </p:sp>
      <p:sp>
        <p:nvSpPr>
          <p:cNvPr id="54" name="矩形 53"/>
          <p:cNvSpPr/>
          <p:nvPr/>
        </p:nvSpPr>
        <p:spPr>
          <a:xfrm>
            <a:off x="118113" y="4352986"/>
            <a:ext cx="5557805" cy="276999"/>
          </a:xfrm>
          <a:prstGeom prst="rect">
            <a:avLst/>
          </a:prstGeom>
        </p:spPr>
        <p:txBody>
          <a:bodyPr wrap="square">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Path for storing the public key file of the client</a:t>
            </a:r>
          </a:p>
        </p:txBody>
      </p:sp>
      <p:sp>
        <p:nvSpPr>
          <p:cNvPr id="55" name="矩形 54"/>
          <p:cNvSpPr/>
          <p:nvPr/>
        </p:nvSpPr>
        <p:spPr>
          <a:xfrm>
            <a:off x="606273" y="3704215"/>
            <a:ext cx="5069645" cy="276999"/>
          </a:xfrm>
          <a:prstGeom prst="rect">
            <a:avLst/>
          </a:prstGeom>
        </p:spPr>
        <p:txBody>
          <a:bodyPr wrap="square">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Enter the pass phrase. (Press </a:t>
            </a:r>
            <a:r>
              <a:rPr lang="en-US" sz="1200" b="1" dirty="0">
                <a:solidFill>
                  <a:prstClr val="black"/>
                </a:solidFill>
                <a:latin typeface="Huawei Sans" panose="020C0503030203020204" pitchFamily="34" charset="0"/>
                <a:cs typeface="Courier New" panose="02070309020205020404" pitchFamily="49" charset="0"/>
              </a:rPr>
              <a:t>Enter</a:t>
            </a:r>
            <a:r>
              <a:rPr lang="en-US" sz="1200" dirty="0">
                <a:solidFill>
                  <a:prstClr val="black"/>
                </a:solidFill>
                <a:latin typeface="Huawei Sans" panose="020C0503030203020204" pitchFamily="34" charset="0"/>
                <a:cs typeface="Courier New" panose="02070309020205020404" pitchFamily="49" charset="0"/>
              </a:rPr>
              <a:t> to use the default pass phrase.)</a:t>
            </a:r>
          </a:p>
        </p:txBody>
      </p:sp>
      <p:sp>
        <p:nvSpPr>
          <p:cNvPr id="56" name="文本框 55">
            <a:extLst>
              <a:ext uri="{FF2B5EF4-FFF2-40B4-BE49-F238E27FC236}">
                <a16:creationId xmlns="" xmlns:a16="http://schemas.microsoft.com/office/drawing/2014/main" id="{2054DF83-260B-4E69-B8A9-C0910F849C57}"/>
              </a:ext>
            </a:extLst>
          </p:cNvPr>
          <p:cNvSpPr txBox="1"/>
          <p:nvPr/>
        </p:nvSpPr>
        <p:spPr>
          <a:xfrm>
            <a:off x="5647214" y="4263684"/>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57" name="文本框 56">
            <a:extLst>
              <a:ext uri="{FF2B5EF4-FFF2-40B4-BE49-F238E27FC236}">
                <a16:creationId xmlns="" xmlns:a16="http://schemas.microsoft.com/office/drawing/2014/main" id="{2054DF83-260B-4E69-B8A9-C0910F849C57}"/>
              </a:ext>
            </a:extLst>
          </p:cNvPr>
          <p:cNvSpPr txBox="1"/>
          <p:nvPr/>
        </p:nvSpPr>
        <p:spPr>
          <a:xfrm>
            <a:off x="5647214" y="3579113"/>
            <a:ext cx="399192" cy="400110"/>
          </a:xfrm>
          <a:prstGeom prst="rect">
            <a:avLst/>
          </a:prstGeom>
          <a:noFill/>
        </p:spPr>
        <p:txBody>
          <a:bodyPr wrap="square" rtlCol="0">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sp>
        <p:nvSpPr>
          <p:cNvPr id="58" name="矩形 57"/>
          <p:cNvSpPr/>
          <p:nvPr/>
        </p:nvSpPr>
        <p:spPr>
          <a:xfrm>
            <a:off x="324773" y="3812200"/>
            <a:ext cx="5351145" cy="400110"/>
          </a:xfrm>
          <a:prstGeom prst="rect">
            <a:avLst/>
          </a:prstGeom>
        </p:spPr>
        <p:txBody>
          <a:bodyPr wrap="none">
            <a:spAutoFit/>
          </a:bodyPr>
          <a:lstStyle/>
          <a:p>
            <a:pPr algn="r" fontAlgn="ctr">
              <a:lnSpc>
                <a:spcPts val="24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Enter the pass phrase again. (Press </a:t>
            </a:r>
            <a:r>
              <a:rPr lang="en-US" sz="1200" b="1" dirty="0">
                <a:solidFill>
                  <a:prstClr val="black"/>
                </a:solidFill>
                <a:latin typeface="Huawei Sans" panose="020C0503030203020204" pitchFamily="34" charset="0"/>
                <a:cs typeface="Courier New" panose="02070309020205020404" pitchFamily="49" charset="0"/>
              </a:rPr>
              <a:t>Enter</a:t>
            </a:r>
            <a:r>
              <a:rPr lang="en-US" sz="1200" dirty="0">
                <a:solidFill>
                  <a:prstClr val="black"/>
                </a:solidFill>
                <a:latin typeface="Huawei Sans" panose="020C0503030203020204" pitchFamily="34" charset="0"/>
                <a:cs typeface="Courier New" panose="02070309020205020404" pitchFamily="49" charset="0"/>
              </a:rPr>
              <a:t> to use the default pass phrase.)</a:t>
            </a:r>
          </a:p>
        </p:txBody>
      </p:sp>
      <p:grpSp>
        <p:nvGrpSpPr>
          <p:cNvPr id="59" name="组合 58"/>
          <p:cNvGrpSpPr/>
          <p:nvPr/>
        </p:nvGrpSpPr>
        <p:grpSpPr>
          <a:xfrm>
            <a:off x="1285200" y="1317600"/>
            <a:ext cx="9785923" cy="468503"/>
            <a:chOff x="751840" y="3954121"/>
            <a:chExt cx="9785923" cy="468503"/>
          </a:xfrm>
        </p:grpSpPr>
        <p:sp>
          <p:nvSpPr>
            <p:cNvPr id="60" name="圆角矩形 11">
              <a:extLst>
                <a:ext uri="{FF2B5EF4-FFF2-40B4-BE49-F238E27FC236}">
                  <a16:creationId xmlns="" xmlns:a16="http://schemas.microsoft.com/office/drawing/2014/main" id="{701E0E72-A8AF-4A06-B6EF-16D484D4FF4A}"/>
                </a:ext>
              </a:extLst>
            </p:cNvPr>
            <p:cNvSpPr/>
            <p:nvPr/>
          </p:nvSpPr>
          <p:spPr>
            <a:xfrm>
              <a:off x="751840" y="3954121"/>
              <a:ext cx="169538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SFTP on the device</a:t>
              </a:r>
            </a:p>
          </p:txBody>
        </p:sp>
        <p:sp>
          <p:nvSpPr>
            <p:cNvPr id="61" name="圆角矩形 11">
              <a:extLst>
                <a:ext uri="{FF2B5EF4-FFF2-40B4-BE49-F238E27FC236}">
                  <a16:creationId xmlns="" xmlns:a16="http://schemas.microsoft.com/office/drawing/2014/main" id="{701E0E72-A8AF-4A06-B6EF-16D484D4FF4A}"/>
                </a:ext>
              </a:extLst>
            </p:cNvPr>
            <p:cNvSpPr/>
            <p:nvPr/>
          </p:nvSpPr>
          <p:spPr>
            <a:xfrm>
              <a:off x="2939186" y="3954122"/>
              <a:ext cx="99225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users</a:t>
              </a:r>
            </a:p>
          </p:txBody>
        </p:sp>
        <p:cxnSp>
          <p:nvCxnSpPr>
            <p:cNvPr id="62" name="直接箭头连接符 61">
              <a:extLst>
                <a:ext uri="{FF2B5EF4-FFF2-40B4-BE49-F238E27FC236}">
                  <a16:creationId xmlns="" xmlns:a16="http://schemas.microsoft.com/office/drawing/2014/main" id="{123AA511-BE26-485F-AC84-C8225487E8EA}"/>
                </a:ext>
              </a:extLst>
            </p:cNvPr>
            <p:cNvCxnSpPr>
              <a:cxnSpLocks/>
            </p:cNvCxnSpPr>
            <p:nvPr/>
          </p:nvCxnSpPr>
          <p:spPr bwMode="auto">
            <a:xfrm>
              <a:off x="2447221" y="418446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63" name="圆角矩形 11">
              <a:extLst>
                <a:ext uri="{FF2B5EF4-FFF2-40B4-BE49-F238E27FC236}">
                  <a16:creationId xmlns="" xmlns:a16="http://schemas.microsoft.com/office/drawing/2014/main" id="{701E0E72-A8AF-4A06-B6EF-16D484D4FF4A}"/>
                </a:ext>
              </a:extLst>
            </p:cNvPr>
            <p:cNvSpPr/>
            <p:nvPr/>
          </p:nvSpPr>
          <p:spPr>
            <a:xfrm>
              <a:off x="5788783" y="3954372"/>
              <a:ext cx="116337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the public key</a:t>
              </a:r>
            </a:p>
          </p:txBody>
        </p:sp>
        <p:sp>
          <p:nvSpPr>
            <p:cNvPr id="64" name="圆角矩形 11">
              <a:extLst>
                <a:ext uri="{FF2B5EF4-FFF2-40B4-BE49-F238E27FC236}">
                  <a16:creationId xmlns="" xmlns:a16="http://schemas.microsoft.com/office/drawing/2014/main" id="{701E0E72-A8AF-4A06-B6EF-16D484D4FF4A}"/>
                </a:ext>
              </a:extLst>
            </p:cNvPr>
            <p:cNvSpPr/>
            <p:nvPr/>
          </p:nvSpPr>
          <p:spPr>
            <a:xfrm>
              <a:off x="4388616" y="3954372"/>
              <a:ext cx="977379"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Generate a key pair</a:t>
              </a:r>
            </a:p>
          </p:txBody>
        </p:sp>
        <p:sp>
          <p:nvSpPr>
            <p:cNvPr id="65" name="圆角矩形 12">
              <a:extLst>
                <a:ext uri="{FF2B5EF4-FFF2-40B4-BE49-F238E27FC236}">
                  <a16:creationId xmlns="" xmlns:a16="http://schemas.microsoft.com/office/drawing/2014/main" id="{7E1C0CD0-705F-43E8-93C5-8AA73F3C40FD}"/>
                </a:ext>
              </a:extLst>
            </p:cNvPr>
            <p:cNvSpPr/>
            <p:nvPr/>
          </p:nvSpPr>
          <p:spPr>
            <a:xfrm>
              <a:off x="7372499" y="3954624"/>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Compile Python code</a:t>
              </a:r>
            </a:p>
          </p:txBody>
        </p:sp>
        <p:cxnSp>
          <p:nvCxnSpPr>
            <p:cNvPr id="66" name="直接箭头连接符 65">
              <a:extLst>
                <a:ext uri="{FF2B5EF4-FFF2-40B4-BE49-F238E27FC236}">
                  <a16:creationId xmlns="" xmlns:a16="http://schemas.microsoft.com/office/drawing/2014/main" id="{123AA511-BE26-485F-AC84-C8225487E8EA}"/>
                </a:ext>
              </a:extLst>
            </p:cNvPr>
            <p:cNvCxnSpPr>
              <a:cxnSpLocks/>
            </p:cNvCxnSpPr>
            <p:nvPr/>
          </p:nvCxnSpPr>
          <p:spPr bwMode="auto">
            <a:xfrm>
              <a:off x="3931442" y="419994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67" name="直接箭头连接符 66">
              <a:extLst>
                <a:ext uri="{FF2B5EF4-FFF2-40B4-BE49-F238E27FC236}">
                  <a16:creationId xmlns="" xmlns:a16="http://schemas.microsoft.com/office/drawing/2014/main" id="{123AA511-BE26-485F-AC84-C8225487E8EA}"/>
                </a:ext>
              </a:extLst>
            </p:cNvPr>
            <p:cNvCxnSpPr>
              <a:cxnSpLocks/>
            </p:cNvCxnSpPr>
            <p:nvPr/>
          </p:nvCxnSpPr>
          <p:spPr bwMode="auto">
            <a:xfrm>
              <a:off x="5367218" y="4188372"/>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8" name="直接箭头连接符 67">
              <a:extLst>
                <a:ext uri="{FF2B5EF4-FFF2-40B4-BE49-F238E27FC236}">
                  <a16:creationId xmlns="" xmlns:a16="http://schemas.microsoft.com/office/drawing/2014/main" id="{123AA511-BE26-485F-AC84-C8225487E8EA}"/>
                </a:ext>
              </a:extLst>
            </p:cNvPr>
            <p:cNvCxnSpPr>
              <a:cxnSpLocks/>
            </p:cNvCxnSpPr>
            <p:nvPr/>
          </p:nvCxnSpPr>
          <p:spPr bwMode="auto">
            <a:xfrm>
              <a:off x="6952158" y="419994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9" name="直接箭头连接符 68">
              <a:extLst>
                <a:ext uri="{FF2B5EF4-FFF2-40B4-BE49-F238E27FC236}">
                  <a16:creationId xmlns="" xmlns:a16="http://schemas.microsoft.com/office/drawing/2014/main" id="{123AA511-BE26-485F-AC84-C8225487E8EA}"/>
                </a:ext>
              </a:extLst>
            </p:cNvPr>
            <p:cNvCxnSpPr>
              <a:cxnSpLocks/>
            </p:cNvCxnSpPr>
            <p:nvPr/>
          </p:nvCxnSpPr>
          <p:spPr bwMode="auto">
            <a:xfrm>
              <a:off x="9037170" y="419994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70" name="圆角矩形 12">
              <a:extLst>
                <a:ext uri="{FF2B5EF4-FFF2-40B4-BE49-F238E27FC236}">
                  <a16:creationId xmlns="" xmlns:a16="http://schemas.microsoft.com/office/drawing/2014/main" id="{605A06C5-BF3A-417C-B6E3-668468C81F0A}"/>
                </a:ext>
              </a:extLst>
            </p:cNvPr>
            <p:cNvSpPr/>
            <p:nvPr/>
          </p:nvSpPr>
          <p:spPr>
            <a:xfrm>
              <a:off x="9440695" y="3954624"/>
              <a:ext cx="1097068"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Verify the configuration</a:t>
              </a:r>
            </a:p>
          </p:txBody>
        </p:sp>
      </p:grpSp>
      <p:sp>
        <p:nvSpPr>
          <p:cNvPr id="31" name="文本框 30">
            <a:extLst>
              <a:ext uri="{FF2B5EF4-FFF2-40B4-BE49-F238E27FC236}">
                <a16:creationId xmlns="" xmlns:a16="http://schemas.microsoft.com/office/drawing/2014/main" id="{76555FBF-27B5-43BA-BEF8-5D6B48E01858}"/>
              </a:ext>
            </a:extLst>
          </p:cNvPr>
          <p:cNvSpPr txBox="1"/>
          <p:nvPr/>
        </p:nvSpPr>
        <p:spPr>
          <a:xfrm>
            <a:off x="225232" y="2955591"/>
            <a:ext cx="5450686" cy="276999"/>
          </a:xfrm>
          <a:prstGeom prst="rect">
            <a:avLst/>
          </a:prstGeom>
          <a:noFill/>
        </p:spPr>
        <p:txBody>
          <a:bodyPr wrap="square" rtlCol="0">
            <a:spAutoFit/>
          </a:bodyPr>
          <a:lstStyle/>
          <a:p>
            <a:pPr algn="r" fontAlgn="ctr">
              <a:spcBef>
                <a:spcPts val="0"/>
              </a:spcBef>
              <a:spcAft>
                <a:spcPts val="0"/>
              </a:spcAft>
            </a:pPr>
            <a:r>
              <a:rPr lang="en-US" altLang="zh-CN" sz="1200" dirty="0">
                <a:solidFill>
                  <a:prstClr val="black"/>
                </a:solidFill>
                <a:latin typeface="Huawei Sans" panose="020C0503030203020204" pitchFamily="34" charset="0"/>
                <a:cs typeface="Courier New" panose="02070309020205020404" pitchFamily="49" charset="0"/>
              </a:rPr>
              <a:t>Generate an RSA public/private key pair.        </a:t>
            </a:r>
          </a:p>
        </p:txBody>
      </p:sp>
    </p:spTree>
    <p:extLst>
      <p:ext uri="{BB962C8B-B14F-4D97-AF65-F5344CB8AC3E}">
        <p14:creationId xmlns:p14="http://schemas.microsoft.com/office/powerpoint/2010/main" val="9944642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Configuring a Public Key on the Server</a:t>
            </a:r>
            <a:endParaRPr lang="en-US" dirty="0"/>
          </a:p>
        </p:txBody>
      </p:sp>
      <p:sp>
        <p:nvSpPr>
          <p:cNvPr id="22" name="文本占位符 2"/>
          <p:cNvSpPr txBox="1">
            <a:spLocks/>
          </p:cNvSpPr>
          <p:nvPr/>
        </p:nvSpPr>
        <p:spPr bwMode="auto">
          <a:xfrm>
            <a:off x="489840" y="1935758"/>
            <a:ext cx="11276183" cy="3465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4"/>
            </a:pPr>
            <a:r>
              <a:rPr lang="en-US" sz="1400" dirty="0">
                <a:latin typeface="Huawei Sans" panose="020C0503030203020204" pitchFamily="34" charset="0"/>
              </a:rPr>
              <a:t>On the server, add the public key generated by the client and allocate it to the user.</a:t>
            </a:r>
          </a:p>
          <a:p>
            <a:pPr fontAlgn="ctr"/>
            <a:endParaRPr lang="en-US" altLang="zh-CN" sz="2000" dirty="0">
              <a:latin typeface="Huawei Sans" panose="020C0503030203020204" pitchFamily="34" charset="0"/>
            </a:endParaRPr>
          </a:p>
          <a:p>
            <a:pPr fontAlgn="ctr"/>
            <a:endParaRPr lang="en-US" altLang="zh-CN" sz="2000" dirty="0">
              <a:latin typeface="Huawei Sans" panose="020C0503030203020204" pitchFamily="34" charset="0"/>
            </a:endParaRPr>
          </a:p>
        </p:txBody>
      </p:sp>
      <p:sp>
        <p:nvSpPr>
          <p:cNvPr id="23" name="文本框 22">
            <a:extLst>
              <a:ext uri="{FF2B5EF4-FFF2-40B4-BE49-F238E27FC236}">
                <a16:creationId xmlns="" xmlns:a16="http://schemas.microsoft.com/office/drawing/2014/main" id="{773D837C-8D89-4B32-AD1E-4199EF71F59D}"/>
              </a:ext>
            </a:extLst>
          </p:cNvPr>
          <p:cNvSpPr txBox="1"/>
          <p:nvPr/>
        </p:nvSpPr>
        <p:spPr>
          <a:xfrm>
            <a:off x="990599" y="2455496"/>
            <a:ext cx="9874045" cy="2936188"/>
          </a:xfrm>
          <a:prstGeom prst="rect">
            <a:avLst/>
          </a:prstGeom>
          <a:solidFill>
            <a:srgbClr val="F4FBFE"/>
          </a:solidFill>
          <a:ln>
            <a:solidFill>
              <a:srgbClr val="99DFF9"/>
            </a:solidFill>
          </a:ln>
        </p:spPr>
        <p:txBody>
          <a:bodyPr wrap="square" rtlCol="0">
            <a:spAutoFit/>
          </a:bodyPr>
          <a:lstStyle/>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[SFTP Server] </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 peer-public-key rsa01 encoding-type </a:t>
            </a:r>
            <a:r>
              <a:rPr lang="en-US" sz="1200" dirty="0" err="1">
                <a:solidFill>
                  <a:prstClr val="black"/>
                </a:solidFill>
                <a:latin typeface="Huawei Sans" panose="020C0503030203020204" pitchFamily="34" charset="0"/>
                <a:cs typeface="Courier New" panose="02070309020205020404" pitchFamily="49" charset="0"/>
              </a:rPr>
              <a:t>openssh</a:t>
            </a:r>
            <a:endParaRPr lang="en-US" sz="1200" dirty="0">
              <a:solidFill>
                <a:prstClr val="black"/>
              </a:solidFill>
              <a:latin typeface="Huawei Sans" panose="020C0503030203020204" pitchFamily="34" charset="0"/>
              <a:cs typeface="Courier New" panose="02070309020205020404" pitchFamily="49" charset="0"/>
            </a:endParaRP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[SFTP Server-</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-public-key] public-key-code begin</a:t>
            </a: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[SFTP Server-</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-public-key-</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-key-code] </a:t>
            </a:r>
            <a:r>
              <a:rPr lang="en-US" sz="1200" dirty="0" err="1">
                <a:solidFill>
                  <a:prstClr val="black"/>
                </a:solidFill>
                <a:latin typeface="Huawei Sans" panose="020C0503030203020204" pitchFamily="34" charset="0"/>
                <a:cs typeface="Courier New" panose="02070309020205020404" pitchFamily="49" charset="0"/>
              </a:rPr>
              <a:t>ssh-rsa</a:t>
            </a:r>
            <a:r>
              <a:rPr lang="en-US" sz="1200" dirty="0">
                <a:solidFill>
                  <a:prstClr val="black"/>
                </a:solidFill>
                <a:latin typeface="Huawei Sans" panose="020C0503030203020204" pitchFamily="34" charset="0"/>
                <a:cs typeface="Courier New" panose="02070309020205020404" pitchFamily="49" charset="0"/>
              </a:rPr>
              <a:t> </a:t>
            </a:r>
            <a:r>
              <a:rPr lang="en-US" sz="1200" dirty="0">
                <a:latin typeface="Huawei Sans" panose="020C0503030203020204" pitchFamily="34" charset="0"/>
                <a:cs typeface="Courier New" panose="02070309020205020404" pitchFamily="49" charset="0"/>
              </a:rPr>
              <a:t>AAAAB3NzaC1yc2EAAAADAQABAAABgQDwLRx8MmuNs500dRemhFHdDbBmxco8Bp+wyqwaGuHJZBCjyFQV6AB+ezu5t0eWE3mw57IZfgmvR+MjBcliZv/x3l8oUMLcQKlKslYQDtvfUCZd+za1suXAPB/dyPKMhYPAzSDA7K+xqCWlmU3q06vxHEPLMv4A5IX54rKtBnK92fWjl9ACU+ak0ZlHxbKwOFn1tr0GJBazcInEs9DKGwkTTqJdu9+5hI5NxXTSbM3an53805ZbCU18xPy57g7MZC89vbdsag/uvQmFkLJ3arts/Om2R7fhR92EU/SNPmVy+qDEdwZEVdubdqJInW+8zzVkPGlnb2oH5hwH78Ksklbxb0fEfmGR0mS1ZAi3ZHUGcEEjuFZona3+5Z0Un2OPxfXwvoljVDusbYcugJHo9Ssurz05GzVuamQZlcO2JYY6FhtLUAImtXGQ80MpTjB0lcprkAZCib8agYOtVQNTZ7iB0g2EcBN9UTyMz7sh8RtrBDj445r+XPaDE8LmpDRKHMk= </a:t>
            </a: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[SFTP Server-</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-public-key-</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-key-code] public-key-code end</a:t>
            </a: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[SFTP Server-key-code] peer-public-key end</a:t>
            </a:r>
          </a:p>
          <a:p>
            <a:pPr fontAlgn="ctr">
              <a:lnSpc>
                <a:spcPct val="14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[SFTP Server] </a:t>
            </a:r>
            <a:r>
              <a:rPr lang="en-US" sz="1200" dirty="0" err="1">
                <a:solidFill>
                  <a:prstClr val="black"/>
                </a:solidFill>
                <a:latin typeface="Huawei Sans" panose="020C0503030203020204" pitchFamily="34" charset="0"/>
                <a:cs typeface="Courier New" panose="02070309020205020404" pitchFamily="49" charset="0"/>
              </a:rPr>
              <a:t>ssh</a:t>
            </a:r>
            <a:r>
              <a:rPr lang="en-US" sz="1200" dirty="0">
                <a:solidFill>
                  <a:prstClr val="black"/>
                </a:solidFill>
                <a:latin typeface="Huawei Sans" panose="020C0503030203020204" pitchFamily="34" charset="0"/>
                <a:cs typeface="Courier New" panose="02070309020205020404" pitchFamily="49" charset="0"/>
              </a:rPr>
              <a:t> user client assign </a:t>
            </a:r>
            <a:r>
              <a:rPr lang="en-US" sz="1200" dirty="0" err="1">
                <a:solidFill>
                  <a:prstClr val="black"/>
                </a:solidFill>
                <a:latin typeface="Huawei Sans" panose="020C0503030203020204" pitchFamily="34" charset="0"/>
                <a:cs typeface="Courier New" panose="02070309020205020404" pitchFamily="49" charset="0"/>
              </a:rPr>
              <a:t>rsa</a:t>
            </a:r>
            <a:r>
              <a:rPr lang="en-US" sz="1200" dirty="0">
                <a:solidFill>
                  <a:prstClr val="black"/>
                </a:solidFill>
                <a:latin typeface="Huawei Sans" panose="020C0503030203020204" pitchFamily="34" charset="0"/>
                <a:cs typeface="Courier New" panose="02070309020205020404" pitchFamily="49" charset="0"/>
              </a:rPr>
              <a:t>-key rsa01</a:t>
            </a:r>
          </a:p>
        </p:txBody>
      </p:sp>
      <p:grpSp>
        <p:nvGrpSpPr>
          <p:cNvPr id="17" name="组合 16"/>
          <p:cNvGrpSpPr/>
          <p:nvPr/>
        </p:nvGrpSpPr>
        <p:grpSpPr>
          <a:xfrm>
            <a:off x="1285200" y="1317600"/>
            <a:ext cx="9785923" cy="468503"/>
            <a:chOff x="751840" y="3954121"/>
            <a:chExt cx="9785923" cy="468503"/>
          </a:xfrm>
        </p:grpSpPr>
        <p:sp>
          <p:nvSpPr>
            <p:cNvPr id="24" name="圆角矩形 11">
              <a:extLst>
                <a:ext uri="{FF2B5EF4-FFF2-40B4-BE49-F238E27FC236}">
                  <a16:creationId xmlns="" xmlns:a16="http://schemas.microsoft.com/office/drawing/2014/main" id="{701E0E72-A8AF-4A06-B6EF-16D484D4FF4A}"/>
                </a:ext>
              </a:extLst>
            </p:cNvPr>
            <p:cNvSpPr/>
            <p:nvPr/>
          </p:nvSpPr>
          <p:spPr>
            <a:xfrm>
              <a:off x="751840" y="3954121"/>
              <a:ext cx="169538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SFTP on the device</a:t>
              </a:r>
            </a:p>
          </p:txBody>
        </p:sp>
        <p:sp>
          <p:nvSpPr>
            <p:cNvPr id="25" name="圆角矩形 11">
              <a:extLst>
                <a:ext uri="{FF2B5EF4-FFF2-40B4-BE49-F238E27FC236}">
                  <a16:creationId xmlns="" xmlns:a16="http://schemas.microsoft.com/office/drawing/2014/main" id="{701E0E72-A8AF-4A06-B6EF-16D484D4FF4A}"/>
                </a:ext>
              </a:extLst>
            </p:cNvPr>
            <p:cNvSpPr/>
            <p:nvPr/>
          </p:nvSpPr>
          <p:spPr>
            <a:xfrm>
              <a:off x="2939186" y="3954122"/>
              <a:ext cx="99225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users</a:t>
              </a:r>
            </a:p>
          </p:txBody>
        </p:sp>
        <p:cxnSp>
          <p:nvCxnSpPr>
            <p:cNvPr id="26" name="直接箭头连接符 25">
              <a:extLst>
                <a:ext uri="{FF2B5EF4-FFF2-40B4-BE49-F238E27FC236}">
                  <a16:creationId xmlns="" xmlns:a16="http://schemas.microsoft.com/office/drawing/2014/main" id="{123AA511-BE26-485F-AC84-C8225487E8EA}"/>
                </a:ext>
              </a:extLst>
            </p:cNvPr>
            <p:cNvCxnSpPr>
              <a:cxnSpLocks/>
            </p:cNvCxnSpPr>
            <p:nvPr/>
          </p:nvCxnSpPr>
          <p:spPr bwMode="auto">
            <a:xfrm>
              <a:off x="2447221" y="418446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7" name="圆角矩形 11">
              <a:extLst>
                <a:ext uri="{FF2B5EF4-FFF2-40B4-BE49-F238E27FC236}">
                  <a16:creationId xmlns="" xmlns:a16="http://schemas.microsoft.com/office/drawing/2014/main" id="{701E0E72-A8AF-4A06-B6EF-16D484D4FF4A}"/>
                </a:ext>
              </a:extLst>
            </p:cNvPr>
            <p:cNvSpPr/>
            <p:nvPr/>
          </p:nvSpPr>
          <p:spPr>
            <a:xfrm>
              <a:off x="5788783" y="3954372"/>
              <a:ext cx="1163376"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Configure the public key</a:t>
              </a:r>
            </a:p>
          </p:txBody>
        </p:sp>
        <p:sp>
          <p:nvSpPr>
            <p:cNvPr id="28" name="圆角矩形 11">
              <a:extLst>
                <a:ext uri="{FF2B5EF4-FFF2-40B4-BE49-F238E27FC236}">
                  <a16:creationId xmlns="" xmlns:a16="http://schemas.microsoft.com/office/drawing/2014/main" id="{701E0E72-A8AF-4A06-B6EF-16D484D4FF4A}"/>
                </a:ext>
              </a:extLst>
            </p:cNvPr>
            <p:cNvSpPr/>
            <p:nvPr/>
          </p:nvSpPr>
          <p:spPr>
            <a:xfrm>
              <a:off x="4388616" y="3954372"/>
              <a:ext cx="977379"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Generate a key pair</a:t>
              </a:r>
            </a:p>
          </p:txBody>
        </p:sp>
        <p:sp>
          <p:nvSpPr>
            <p:cNvPr id="29" name="圆角矩形 12">
              <a:extLst>
                <a:ext uri="{FF2B5EF4-FFF2-40B4-BE49-F238E27FC236}">
                  <a16:creationId xmlns="" xmlns:a16="http://schemas.microsoft.com/office/drawing/2014/main" id="{7E1C0CD0-705F-43E8-93C5-8AA73F3C40FD}"/>
                </a:ext>
              </a:extLst>
            </p:cNvPr>
            <p:cNvSpPr/>
            <p:nvPr/>
          </p:nvSpPr>
          <p:spPr>
            <a:xfrm>
              <a:off x="7372499" y="3954624"/>
              <a:ext cx="166467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Compile Python code</a:t>
              </a:r>
            </a:p>
          </p:txBody>
        </p:sp>
        <p:cxnSp>
          <p:nvCxnSpPr>
            <p:cNvPr id="30" name="直接箭头连接符 29">
              <a:extLst>
                <a:ext uri="{FF2B5EF4-FFF2-40B4-BE49-F238E27FC236}">
                  <a16:creationId xmlns="" xmlns:a16="http://schemas.microsoft.com/office/drawing/2014/main" id="{123AA511-BE26-485F-AC84-C8225487E8EA}"/>
                </a:ext>
              </a:extLst>
            </p:cNvPr>
            <p:cNvCxnSpPr>
              <a:cxnSpLocks/>
            </p:cNvCxnSpPr>
            <p:nvPr/>
          </p:nvCxnSpPr>
          <p:spPr bwMode="auto">
            <a:xfrm>
              <a:off x="3931442" y="419994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31" name="直接箭头连接符 30">
              <a:extLst>
                <a:ext uri="{FF2B5EF4-FFF2-40B4-BE49-F238E27FC236}">
                  <a16:creationId xmlns="" xmlns:a16="http://schemas.microsoft.com/office/drawing/2014/main" id="{123AA511-BE26-485F-AC84-C8225487E8EA}"/>
                </a:ext>
              </a:extLst>
            </p:cNvPr>
            <p:cNvCxnSpPr>
              <a:cxnSpLocks/>
            </p:cNvCxnSpPr>
            <p:nvPr/>
          </p:nvCxnSpPr>
          <p:spPr bwMode="auto">
            <a:xfrm>
              <a:off x="5367218" y="4188372"/>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2" name="直接箭头连接符 31">
              <a:extLst>
                <a:ext uri="{FF2B5EF4-FFF2-40B4-BE49-F238E27FC236}">
                  <a16:creationId xmlns="" xmlns:a16="http://schemas.microsoft.com/office/drawing/2014/main" id="{123AA511-BE26-485F-AC84-C8225487E8EA}"/>
                </a:ext>
              </a:extLst>
            </p:cNvPr>
            <p:cNvCxnSpPr>
              <a:cxnSpLocks/>
            </p:cNvCxnSpPr>
            <p:nvPr/>
          </p:nvCxnSpPr>
          <p:spPr bwMode="auto">
            <a:xfrm>
              <a:off x="6952158" y="419994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3" name="直接箭头连接符 32">
              <a:extLst>
                <a:ext uri="{FF2B5EF4-FFF2-40B4-BE49-F238E27FC236}">
                  <a16:creationId xmlns="" xmlns:a16="http://schemas.microsoft.com/office/drawing/2014/main" id="{123AA511-BE26-485F-AC84-C8225487E8EA}"/>
                </a:ext>
              </a:extLst>
            </p:cNvPr>
            <p:cNvCxnSpPr>
              <a:cxnSpLocks/>
            </p:cNvCxnSpPr>
            <p:nvPr/>
          </p:nvCxnSpPr>
          <p:spPr bwMode="auto">
            <a:xfrm>
              <a:off x="9037170" y="419994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34" name="圆角矩形 12">
              <a:extLst>
                <a:ext uri="{FF2B5EF4-FFF2-40B4-BE49-F238E27FC236}">
                  <a16:creationId xmlns="" xmlns:a16="http://schemas.microsoft.com/office/drawing/2014/main" id="{605A06C5-BF3A-417C-B6E3-668468C81F0A}"/>
                </a:ext>
              </a:extLst>
            </p:cNvPr>
            <p:cNvSpPr/>
            <p:nvPr/>
          </p:nvSpPr>
          <p:spPr>
            <a:xfrm>
              <a:off x="9440695" y="3954624"/>
              <a:ext cx="1097068"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38393006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Compiling Python Code on the Client</a:t>
            </a:r>
            <a:endParaRPr lang="en-US" dirty="0"/>
          </a:p>
        </p:txBody>
      </p:sp>
      <p:sp>
        <p:nvSpPr>
          <p:cNvPr id="3" name="文本占位符 2"/>
          <p:cNvSpPr>
            <a:spLocks noGrp="1"/>
          </p:cNvSpPr>
          <p:nvPr>
            <p:ph type="body" sz="quarter" idx="4294967295"/>
          </p:nvPr>
        </p:nvSpPr>
        <p:spPr>
          <a:xfrm>
            <a:off x="457660" y="2105449"/>
            <a:ext cx="11306175" cy="4679950"/>
          </a:xfrm>
        </p:spPr>
        <p:txBody>
          <a:bodyPr/>
          <a:lstStyle/>
          <a:p>
            <a:pPr marL="342900" indent="-342900" algn="l" fontAlgn="ctr">
              <a:buFont typeface="+mj-lt"/>
              <a:buAutoNum type="arabicPeriod" startAt="5"/>
            </a:pPr>
            <a:r>
              <a:rPr lang="en-US" sz="1400" dirty="0">
                <a:ea typeface="+mn-ea"/>
                <a:cs typeface="Arial" panose="020B0604020202020204" pitchFamily="34" charset="0"/>
              </a:rPr>
              <a:t>Compile and run Python code on the client to log in to the server through SFTP and upload and download files.</a:t>
            </a:r>
          </a:p>
          <a:p>
            <a:pPr marL="342900" indent="-342900" algn="l" fontAlgn="ctr">
              <a:buFont typeface="+mj-lt"/>
              <a:buAutoNum type="arabicPeriod" startAt="5"/>
            </a:pPr>
            <a:endParaRPr lang="en-US" altLang="zh-CN" sz="1400" dirty="0">
              <a:ea typeface="+mn-ea"/>
              <a:cs typeface="Arial" panose="020B0604020202020204" pitchFamily="34" charset="0"/>
            </a:endParaRPr>
          </a:p>
          <a:p>
            <a:pPr marL="342900" indent="-342900" algn="l" fontAlgn="ctr">
              <a:buFont typeface="+mj-lt"/>
              <a:buAutoNum type="arabicPeriod" startAt="5"/>
            </a:pPr>
            <a:endParaRPr lang="en-US" altLang="zh-CN" sz="1400" dirty="0">
              <a:ea typeface="+mn-ea"/>
              <a:cs typeface="Arial" panose="020B0604020202020204" pitchFamily="34" charset="0"/>
            </a:endParaRPr>
          </a:p>
        </p:txBody>
      </p:sp>
      <p:grpSp>
        <p:nvGrpSpPr>
          <p:cNvPr id="25" name="组合 24"/>
          <p:cNvGrpSpPr/>
          <p:nvPr/>
        </p:nvGrpSpPr>
        <p:grpSpPr>
          <a:xfrm>
            <a:off x="-666703" y="2821612"/>
            <a:ext cx="11586163" cy="2308324"/>
            <a:chOff x="-147019" y="1955125"/>
            <a:chExt cx="11586163" cy="2308324"/>
          </a:xfrm>
        </p:grpSpPr>
        <p:sp>
          <p:nvSpPr>
            <p:cNvPr id="4" name="文本框 3">
              <a:extLst>
                <a:ext uri="{FF2B5EF4-FFF2-40B4-BE49-F238E27FC236}">
                  <a16:creationId xmlns="" xmlns:a16="http://schemas.microsoft.com/office/drawing/2014/main" id="{E4E30EB8-DE34-4595-BCF8-67A3852D8F2A}"/>
                </a:ext>
              </a:extLst>
            </p:cNvPr>
            <p:cNvSpPr txBox="1"/>
            <p:nvPr/>
          </p:nvSpPr>
          <p:spPr>
            <a:xfrm>
              <a:off x="5147369" y="1955125"/>
              <a:ext cx="6291775" cy="2308324"/>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latin typeface="Huawei Sans" panose="020C0503030203020204" pitchFamily="34" charset="0"/>
                </a:rPr>
                <a:t>import </a:t>
              </a:r>
              <a:r>
                <a:rPr lang="en-US" sz="1200" dirty="0" err="1">
                  <a:latin typeface="Huawei Sans" panose="020C0503030203020204" pitchFamily="34" charset="0"/>
                </a:rPr>
                <a:t>paramiko</a:t>
              </a:r>
              <a:endParaRPr lang="en-US" sz="1200" dirty="0">
                <a:latin typeface="Huawei Sans" panose="020C0503030203020204" pitchFamily="34" charset="0"/>
              </a:endParaRPr>
            </a:p>
            <a:p>
              <a:pPr fontAlgn="ctr">
                <a:lnSpc>
                  <a:spcPct val="120000"/>
                </a:lnSpc>
              </a:pPr>
              <a:r>
                <a:rPr lang="en-US" sz="1200" dirty="0">
                  <a:latin typeface="Huawei Sans" panose="020C0503030203020204" pitchFamily="34" charset="0"/>
                </a:rPr>
                <a:t>key=</a:t>
              </a:r>
              <a:r>
                <a:rPr lang="en-US" sz="1200" dirty="0" err="1">
                  <a:latin typeface="Huawei Sans" panose="020C0503030203020204" pitchFamily="34" charset="0"/>
                </a:rPr>
                <a:t>paramiko.RSAKey.from_private_key_file</a:t>
              </a:r>
              <a:r>
                <a:rPr lang="en-US" sz="1200" dirty="0">
                  <a:latin typeface="Huawei Sans" panose="020C0503030203020204" pitchFamily="34" charset="0"/>
                </a:rPr>
                <a:t>(</a:t>
              </a:r>
              <a:r>
                <a:rPr lang="en-US" sz="1200" dirty="0" err="1">
                  <a:latin typeface="Huawei Sans" panose="020C0503030203020204" pitchFamily="34" charset="0"/>
                </a:rPr>
                <a:t>r'C</a:t>
              </a:r>
              <a:r>
                <a:rPr lang="en-US" sz="1200" dirty="0">
                  <a:latin typeface="Huawei Sans" panose="020C0503030203020204" pitchFamily="34" charset="0"/>
                </a:rPr>
                <a:t>:\Users\</a:t>
              </a:r>
              <a:r>
                <a:rPr lang="en-US" sz="1200" dirty="0" err="1">
                  <a:latin typeface="Huawei Sans" panose="020C0503030203020204" pitchFamily="34" charset="0"/>
                </a:rPr>
                <a:t>exampleuser</a:t>
              </a:r>
              <a:r>
                <a:rPr lang="en-US" sz="1200" dirty="0">
                  <a:latin typeface="Huawei Sans" panose="020C0503030203020204" pitchFamily="34" charset="0"/>
                </a:rPr>
                <a:t>\.</a:t>
              </a:r>
              <a:r>
                <a:rPr lang="en-US" sz="1200" dirty="0" err="1">
                  <a:latin typeface="Huawei Sans" panose="020C0503030203020204" pitchFamily="34" charset="0"/>
                </a:rPr>
                <a:t>ssh</a:t>
              </a:r>
              <a:r>
                <a:rPr lang="en-US" sz="1200" dirty="0">
                  <a:latin typeface="Huawei Sans" panose="020C0503030203020204" pitchFamily="34" charset="0"/>
                </a:rPr>
                <a:t>\</a:t>
              </a:r>
              <a:r>
                <a:rPr lang="en-US" sz="1200" dirty="0" err="1">
                  <a:latin typeface="Huawei Sans" panose="020C0503030203020204" pitchFamily="34" charset="0"/>
                </a:rPr>
                <a:t>id_rsa</a:t>
              </a:r>
              <a:r>
                <a:rPr lang="en-US" sz="1200" dirty="0">
                  <a:latin typeface="Huawei Sans" panose="020C0503030203020204" pitchFamily="34" charset="0"/>
                </a:rPr>
                <a:t>')</a:t>
              </a:r>
            </a:p>
            <a:p>
              <a:pPr fontAlgn="ctr">
                <a:lnSpc>
                  <a:spcPct val="120000"/>
                </a:lnSpc>
              </a:pPr>
              <a:r>
                <a:rPr lang="en-US" sz="1200" dirty="0" err="1">
                  <a:latin typeface="Huawei Sans" panose="020C0503030203020204" pitchFamily="34" charset="0"/>
                </a:rPr>
                <a:t>tran</a:t>
              </a:r>
              <a:r>
                <a:rPr lang="en-US" sz="1200" dirty="0">
                  <a:latin typeface="Huawei Sans" panose="020C0503030203020204" pitchFamily="34" charset="0"/>
                </a:rPr>
                <a:t> = </a:t>
              </a:r>
              <a:r>
                <a:rPr lang="en-US" sz="1200" dirty="0" err="1">
                  <a:latin typeface="Huawei Sans" panose="020C0503030203020204" pitchFamily="34" charset="0"/>
                </a:rPr>
                <a:t>paramiko.Transport</a:t>
              </a:r>
              <a:r>
                <a:rPr lang="en-US" sz="1200" dirty="0">
                  <a:latin typeface="Huawei Sans" panose="020C0503030203020204" pitchFamily="34" charset="0"/>
                </a:rPr>
                <a:t>(('192.168.56.100', 22)) </a:t>
              </a:r>
            </a:p>
            <a:p>
              <a:pPr fontAlgn="ctr">
                <a:lnSpc>
                  <a:spcPct val="120000"/>
                </a:lnSpc>
              </a:pPr>
              <a:r>
                <a:rPr lang="en-US" sz="1200" dirty="0" err="1">
                  <a:latin typeface="Huawei Sans" panose="020C0503030203020204" pitchFamily="34" charset="0"/>
                </a:rPr>
                <a:t>tran.connect</a:t>
              </a:r>
              <a:r>
                <a:rPr lang="en-US" sz="1200" dirty="0">
                  <a:latin typeface="Huawei Sans" panose="020C0503030203020204" pitchFamily="34" charset="0"/>
                </a:rPr>
                <a:t>(username=‘client’, </a:t>
              </a:r>
              <a:r>
                <a:rPr lang="en-US" sz="1200" dirty="0" err="1">
                  <a:latin typeface="Huawei Sans" panose="020C0503030203020204" pitchFamily="34" charset="0"/>
                </a:rPr>
                <a:t>pkey</a:t>
              </a:r>
              <a:r>
                <a:rPr lang="en-US" sz="1200" dirty="0">
                  <a:latin typeface="Huawei Sans" panose="020C0503030203020204" pitchFamily="34" charset="0"/>
                </a:rPr>
                <a:t>=key)</a:t>
              </a:r>
            </a:p>
            <a:p>
              <a:pPr fontAlgn="ctr">
                <a:lnSpc>
                  <a:spcPct val="120000"/>
                </a:lnSpc>
              </a:pPr>
              <a:r>
                <a:rPr lang="en-US" sz="1200" dirty="0" err="1">
                  <a:latin typeface="Huawei Sans" panose="020C0503030203020204" pitchFamily="34" charset="0"/>
                </a:rPr>
                <a:t>sftp</a:t>
              </a:r>
              <a:r>
                <a:rPr lang="en-US" sz="1200" dirty="0">
                  <a:latin typeface="Huawei Sans" panose="020C0503030203020204" pitchFamily="34" charset="0"/>
                </a:rPr>
                <a:t> = </a:t>
              </a:r>
              <a:r>
                <a:rPr lang="en-US" sz="1200" dirty="0" err="1">
                  <a:latin typeface="Huawei Sans" panose="020C0503030203020204" pitchFamily="34" charset="0"/>
                </a:rPr>
                <a:t>paramiko.SFTPClient.from_transport</a:t>
              </a:r>
              <a:r>
                <a:rPr lang="en-US" sz="1200" dirty="0">
                  <a:latin typeface="Huawei Sans" panose="020C0503030203020204" pitchFamily="34" charset="0"/>
                </a:rPr>
                <a:t>(</a:t>
              </a:r>
              <a:r>
                <a:rPr lang="en-US" sz="1200" dirty="0" err="1">
                  <a:latin typeface="Huawei Sans" panose="020C0503030203020204" pitchFamily="34" charset="0"/>
                </a:rPr>
                <a:t>tran</a:t>
              </a:r>
              <a:r>
                <a:rPr lang="en-US" sz="1200" dirty="0">
                  <a:latin typeface="Huawei Sans" panose="020C0503030203020204" pitchFamily="34" charset="0"/>
                </a:rPr>
                <a:t>) </a:t>
              </a:r>
              <a:r>
                <a:rPr lang="en-US" sz="1200" dirty="0" err="1">
                  <a:latin typeface="Huawei Sans" panose="020C0503030203020204" pitchFamily="34" charset="0"/>
                </a:rPr>
                <a:t>local_path</a:t>
              </a:r>
              <a:r>
                <a:rPr lang="en-US" sz="1200" dirty="0">
                  <a:latin typeface="Huawei Sans" panose="020C0503030203020204" pitchFamily="34" charset="0"/>
                </a:rPr>
                <a:t>=</a:t>
              </a:r>
              <a:r>
                <a:rPr lang="en-US" sz="1200" dirty="0" err="1">
                  <a:latin typeface="Huawei Sans" panose="020C0503030203020204" pitchFamily="34" charset="0"/>
                </a:rPr>
                <a:t>r'C</a:t>
              </a:r>
              <a:r>
                <a:rPr lang="en-US" sz="1200" dirty="0">
                  <a:latin typeface="Huawei Sans" panose="020C0503030203020204" pitchFamily="34" charset="0"/>
                </a:rPr>
                <a:t>:\Users\</a:t>
              </a:r>
              <a:r>
                <a:rPr lang="en-US" sz="1200" dirty="0" err="1">
                  <a:latin typeface="Huawei Sans" panose="020C0503030203020204" pitchFamily="34" charset="0"/>
                </a:rPr>
                <a:t>exampleuser</a:t>
              </a:r>
              <a:r>
                <a:rPr lang="en-US" sz="1200" dirty="0">
                  <a:latin typeface="Huawei Sans" panose="020C0503030203020204" pitchFamily="34" charset="0"/>
                </a:rPr>
                <a:t>\.</a:t>
              </a:r>
              <a:r>
                <a:rPr lang="en-US" sz="1200" dirty="0" err="1">
                  <a:latin typeface="Huawei Sans" panose="020C0503030203020204" pitchFamily="34" charset="0"/>
                </a:rPr>
                <a:t>ssh</a:t>
              </a:r>
              <a:r>
                <a:rPr lang="en-US" sz="1200" dirty="0">
                  <a:latin typeface="Huawei Sans" panose="020C0503030203020204" pitchFamily="34" charset="0"/>
                </a:rPr>
                <a:t>\</a:t>
              </a:r>
              <a:r>
                <a:rPr lang="en-US" sz="1200" dirty="0" err="1">
                  <a:latin typeface="Huawei Sans" panose="020C0503030203020204" pitchFamily="34" charset="0"/>
                </a:rPr>
                <a:t>vrptest.cfg</a:t>
              </a:r>
              <a:r>
                <a:rPr lang="en-US" sz="1200" dirty="0">
                  <a:latin typeface="Huawei Sans" panose="020C0503030203020204" pitchFamily="34" charset="0"/>
                </a:rPr>
                <a:t>'</a:t>
              </a:r>
            </a:p>
            <a:p>
              <a:pPr fontAlgn="ctr">
                <a:lnSpc>
                  <a:spcPct val="120000"/>
                </a:lnSpc>
              </a:pPr>
              <a:r>
                <a:rPr lang="en-US" sz="1200" dirty="0" err="1">
                  <a:latin typeface="Huawei Sans" panose="020C0503030203020204" pitchFamily="34" charset="0"/>
                </a:rPr>
                <a:t>remote_path</a:t>
              </a:r>
              <a:r>
                <a:rPr lang="en-US" sz="1200" dirty="0">
                  <a:latin typeface="Huawei Sans" panose="020C0503030203020204" pitchFamily="34" charset="0"/>
                </a:rPr>
                <a:t>='/</a:t>
              </a:r>
              <a:r>
                <a:rPr lang="en-US" sz="1200" dirty="0" err="1">
                  <a:latin typeface="Huawei Sans" panose="020C0503030203020204" pitchFamily="34" charset="0"/>
                </a:rPr>
                <a:t>vrpcfg.cfg</a:t>
              </a:r>
              <a:r>
                <a:rPr lang="en-US" sz="1200" dirty="0">
                  <a:latin typeface="Huawei Sans" panose="020C0503030203020204" pitchFamily="34" charset="0"/>
                </a:rPr>
                <a:t>'</a:t>
              </a:r>
            </a:p>
            <a:p>
              <a:pPr fontAlgn="ctr">
                <a:lnSpc>
                  <a:spcPct val="120000"/>
                </a:lnSpc>
              </a:pPr>
              <a:r>
                <a:rPr lang="en-US" sz="1200" dirty="0" err="1">
                  <a:latin typeface="Huawei Sans" panose="020C0503030203020204" pitchFamily="34" charset="0"/>
                </a:rPr>
                <a:t>sftp.get</a:t>
              </a:r>
              <a:r>
                <a:rPr lang="en-US" sz="1200" dirty="0">
                  <a:latin typeface="Huawei Sans" panose="020C0503030203020204" pitchFamily="34" charset="0"/>
                </a:rPr>
                <a:t>(</a:t>
              </a:r>
              <a:r>
                <a:rPr lang="en-US" sz="1200" dirty="0" err="1">
                  <a:latin typeface="Huawei Sans" panose="020C0503030203020204" pitchFamily="34" charset="0"/>
                </a:rPr>
                <a:t>remote_path</a:t>
              </a:r>
              <a:r>
                <a:rPr lang="en-US" sz="1200" dirty="0">
                  <a:latin typeface="Huawei Sans" panose="020C0503030203020204" pitchFamily="34" charset="0"/>
                </a:rPr>
                <a:t>, </a:t>
              </a:r>
              <a:r>
                <a:rPr lang="en-US" sz="1200" dirty="0" err="1">
                  <a:latin typeface="Huawei Sans" panose="020C0503030203020204" pitchFamily="34" charset="0"/>
                </a:rPr>
                <a:t>local_path</a:t>
              </a:r>
              <a:r>
                <a:rPr lang="en-US" sz="1200" dirty="0">
                  <a:latin typeface="Huawei Sans" panose="020C0503030203020204" pitchFamily="34" charset="0"/>
                </a:rPr>
                <a:t>) </a:t>
              </a:r>
            </a:p>
            <a:p>
              <a:pPr fontAlgn="ctr">
                <a:lnSpc>
                  <a:spcPct val="120000"/>
                </a:lnSpc>
              </a:pPr>
              <a:r>
                <a:rPr lang="en-US" sz="1200" dirty="0" err="1">
                  <a:latin typeface="Huawei Sans" panose="020C0503030203020204" pitchFamily="34" charset="0"/>
                </a:rPr>
                <a:t>sftp.put</a:t>
              </a:r>
              <a:r>
                <a:rPr lang="en-US" sz="1200" dirty="0">
                  <a:latin typeface="Huawei Sans" panose="020C0503030203020204" pitchFamily="34" charset="0"/>
                </a:rPr>
                <a:t>(</a:t>
              </a:r>
              <a:r>
                <a:rPr lang="en-US" sz="1200" dirty="0" err="1">
                  <a:latin typeface="Huawei Sans" panose="020C0503030203020204" pitchFamily="34" charset="0"/>
                </a:rPr>
                <a:t>local_path</a:t>
              </a:r>
              <a:r>
                <a:rPr lang="en-US" sz="1200" dirty="0">
                  <a:latin typeface="Huawei Sans" panose="020C0503030203020204" pitchFamily="34" charset="0"/>
                </a:rPr>
                <a:t>,’/</a:t>
              </a:r>
              <a:r>
                <a:rPr lang="en-US" sz="1200" dirty="0" err="1">
                  <a:latin typeface="Huawei Sans" panose="020C0503030203020204" pitchFamily="34" charset="0"/>
                </a:rPr>
                <a:t>test.cfg</a:t>
              </a:r>
              <a:r>
                <a:rPr lang="en-US" sz="1200" dirty="0">
                  <a:latin typeface="Huawei Sans" panose="020C0503030203020204" pitchFamily="34" charset="0"/>
                </a:rPr>
                <a:t>’)</a:t>
              </a:r>
            </a:p>
            <a:p>
              <a:pPr fontAlgn="ctr">
                <a:lnSpc>
                  <a:spcPct val="120000"/>
                </a:lnSpc>
              </a:pPr>
              <a:r>
                <a:rPr lang="en-US" sz="1200" dirty="0" err="1">
                  <a:latin typeface="Huawei Sans" panose="020C0503030203020204" pitchFamily="34" charset="0"/>
                </a:rPr>
                <a:t>tran.close</a:t>
              </a:r>
              <a:r>
                <a:rPr lang="en-US" sz="1200" dirty="0">
                  <a:latin typeface="Huawei Sans" panose="020C0503030203020204" pitchFamily="34" charset="0"/>
                </a:rPr>
                <a:t>()</a:t>
              </a:r>
            </a:p>
          </p:txBody>
        </p:sp>
        <p:sp>
          <p:nvSpPr>
            <p:cNvPr id="5" name="文本框 4">
              <a:extLst>
                <a:ext uri="{FF2B5EF4-FFF2-40B4-BE49-F238E27FC236}">
                  <a16:creationId xmlns="" xmlns:a16="http://schemas.microsoft.com/office/drawing/2014/main" id="{76555FBF-27B5-43BA-BEF8-5D6B48E01858}"/>
                </a:ext>
              </a:extLst>
            </p:cNvPr>
            <p:cNvSpPr txBox="1"/>
            <p:nvPr/>
          </p:nvSpPr>
          <p:spPr>
            <a:xfrm>
              <a:off x="-147019" y="1955125"/>
              <a:ext cx="5024680" cy="2308324"/>
            </a:xfrm>
            <a:prstGeom prst="rect">
              <a:avLst/>
            </a:prstGeom>
            <a:noFill/>
          </p:spPr>
          <p:txBody>
            <a:bodyPr wrap="square" rtlCol="0">
              <a:spAutoFit/>
            </a:bodyPr>
            <a:lstStyle/>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Import module  </a:t>
              </a:r>
            </a:p>
            <a:p>
              <a:pPr algn="r" fontAlgn="ctr">
                <a:lnSpc>
                  <a:spcPct val="120000"/>
                </a:lnSpc>
              </a:pPr>
              <a:r>
                <a:rPr lang="en-US" sz="1200" dirty="0">
                  <a:latin typeface="Huawei Sans" panose="020C0503030203020204" pitchFamily="34" charset="0"/>
                </a:rPr>
                <a:t>Create an RSA key object.</a:t>
              </a:r>
            </a:p>
            <a:p>
              <a:pPr algn="r" fontAlgn="ctr">
                <a:lnSpc>
                  <a:spcPct val="120000"/>
                </a:lnSpc>
              </a:pPr>
              <a:r>
                <a:rPr lang="en-US" sz="1200" dirty="0">
                  <a:latin typeface="Huawei Sans" panose="020C0503030203020204" pitchFamily="34" charset="0"/>
                </a:rPr>
                <a:t>Instantiate the session channel.</a:t>
              </a:r>
            </a:p>
            <a:p>
              <a:pPr algn="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Set up an SSH session connection.</a:t>
              </a:r>
            </a:p>
            <a:p>
              <a:pPr algn="r" fontAlgn="ctr">
                <a:lnSpc>
                  <a:spcPct val="120000"/>
                </a:lnSpc>
              </a:pPr>
              <a:r>
                <a:rPr lang="en-US" sz="1200" dirty="0">
                  <a:latin typeface="Huawei Sans" panose="020C0503030203020204" pitchFamily="34" charset="0"/>
                </a:rPr>
                <a:t>Set up an SFTP channel.</a:t>
              </a:r>
            </a:p>
            <a:p>
              <a:pPr algn="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Set the local path.</a:t>
              </a:r>
            </a:p>
            <a:p>
              <a:pPr algn="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Set the remote path.</a:t>
              </a:r>
            </a:p>
            <a:p>
              <a:pPr algn="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Perform the download operation.</a:t>
              </a:r>
            </a:p>
            <a:p>
              <a:pPr algn="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Perform the upload operation.</a:t>
              </a:r>
            </a:p>
            <a:p>
              <a:pPr algn="r" fontAlgn="ctr">
                <a:lnSpc>
                  <a:spcPct val="120000"/>
                </a:lnSpc>
              </a:pPr>
              <a:r>
                <a:rPr lang="en-US" sz="1200" dirty="0">
                  <a:solidFill>
                    <a:prstClr val="black"/>
                  </a:solidFill>
                  <a:latin typeface="Huawei Sans" panose="020C0503030203020204" pitchFamily="34" charset="0"/>
                  <a:cs typeface="Courier New" panose="02070309020205020404" pitchFamily="49" charset="0"/>
                </a:rPr>
                <a:t>Close the session.</a:t>
              </a:r>
            </a:p>
          </p:txBody>
        </p:sp>
        <p:sp>
          <p:nvSpPr>
            <p:cNvPr id="11" name="文本框 10">
              <a:extLst>
                <a:ext uri="{FF2B5EF4-FFF2-40B4-BE49-F238E27FC236}">
                  <a16:creationId xmlns="" xmlns:a16="http://schemas.microsoft.com/office/drawing/2014/main" id="{2054DF83-260B-4E69-B8A9-C0910F849C57}"/>
                </a:ext>
              </a:extLst>
            </p:cNvPr>
            <p:cNvSpPr txBox="1"/>
            <p:nvPr/>
          </p:nvSpPr>
          <p:spPr>
            <a:xfrm>
              <a:off x="3991503" y="1955125"/>
              <a:ext cx="1124430" cy="2308324"/>
            </a:xfrm>
            <a:prstGeom prst="rect">
              <a:avLst/>
            </a:prstGeom>
            <a:noFill/>
          </p:spPr>
          <p:txBody>
            <a:bodyPr wrap="square" rtlCol="0">
              <a:spAutoFit/>
            </a:bodyPr>
            <a:lstStyle/>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p:txBody>
        </p:sp>
      </p:grpSp>
      <p:grpSp>
        <p:nvGrpSpPr>
          <p:cNvPr id="20" name="组合 19"/>
          <p:cNvGrpSpPr/>
          <p:nvPr/>
        </p:nvGrpSpPr>
        <p:grpSpPr>
          <a:xfrm>
            <a:off x="1285200" y="1317600"/>
            <a:ext cx="9785923" cy="468503"/>
            <a:chOff x="751840" y="3954121"/>
            <a:chExt cx="9785923" cy="468503"/>
          </a:xfrm>
        </p:grpSpPr>
        <p:sp>
          <p:nvSpPr>
            <p:cNvPr id="21" name="圆角矩形 11">
              <a:extLst>
                <a:ext uri="{FF2B5EF4-FFF2-40B4-BE49-F238E27FC236}">
                  <a16:creationId xmlns="" xmlns:a16="http://schemas.microsoft.com/office/drawing/2014/main" id="{701E0E72-A8AF-4A06-B6EF-16D484D4FF4A}"/>
                </a:ext>
              </a:extLst>
            </p:cNvPr>
            <p:cNvSpPr/>
            <p:nvPr/>
          </p:nvSpPr>
          <p:spPr>
            <a:xfrm>
              <a:off x="751840" y="3954121"/>
              <a:ext cx="169538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SFTP on the device</a:t>
              </a:r>
            </a:p>
          </p:txBody>
        </p:sp>
        <p:sp>
          <p:nvSpPr>
            <p:cNvPr id="22" name="圆角矩形 11">
              <a:extLst>
                <a:ext uri="{FF2B5EF4-FFF2-40B4-BE49-F238E27FC236}">
                  <a16:creationId xmlns="" xmlns:a16="http://schemas.microsoft.com/office/drawing/2014/main" id="{701E0E72-A8AF-4A06-B6EF-16D484D4FF4A}"/>
                </a:ext>
              </a:extLst>
            </p:cNvPr>
            <p:cNvSpPr/>
            <p:nvPr/>
          </p:nvSpPr>
          <p:spPr>
            <a:xfrm>
              <a:off x="2939186" y="3954122"/>
              <a:ext cx="99225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users</a:t>
              </a:r>
            </a:p>
          </p:txBody>
        </p:sp>
        <p:cxnSp>
          <p:nvCxnSpPr>
            <p:cNvPr id="23" name="直接箭头连接符 22">
              <a:extLst>
                <a:ext uri="{FF2B5EF4-FFF2-40B4-BE49-F238E27FC236}">
                  <a16:creationId xmlns="" xmlns:a16="http://schemas.microsoft.com/office/drawing/2014/main" id="{123AA511-BE26-485F-AC84-C8225487E8EA}"/>
                </a:ext>
              </a:extLst>
            </p:cNvPr>
            <p:cNvCxnSpPr>
              <a:cxnSpLocks/>
            </p:cNvCxnSpPr>
            <p:nvPr/>
          </p:nvCxnSpPr>
          <p:spPr bwMode="auto">
            <a:xfrm>
              <a:off x="2447221" y="418446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4" name="圆角矩形 11">
              <a:extLst>
                <a:ext uri="{FF2B5EF4-FFF2-40B4-BE49-F238E27FC236}">
                  <a16:creationId xmlns="" xmlns:a16="http://schemas.microsoft.com/office/drawing/2014/main" id="{701E0E72-A8AF-4A06-B6EF-16D484D4FF4A}"/>
                </a:ext>
              </a:extLst>
            </p:cNvPr>
            <p:cNvSpPr/>
            <p:nvPr/>
          </p:nvSpPr>
          <p:spPr>
            <a:xfrm>
              <a:off x="5788783" y="3954372"/>
              <a:ext cx="116337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the public key</a:t>
              </a:r>
            </a:p>
          </p:txBody>
        </p:sp>
        <p:sp>
          <p:nvSpPr>
            <p:cNvPr id="38" name="圆角矩形 11">
              <a:extLst>
                <a:ext uri="{FF2B5EF4-FFF2-40B4-BE49-F238E27FC236}">
                  <a16:creationId xmlns="" xmlns:a16="http://schemas.microsoft.com/office/drawing/2014/main" id="{701E0E72-A8AF-4A06-B6EF-16D484D4FF4A}"/>
                </a:ext>
              </a:extLst>
            </p:cNvPr>
            <p:cNvSpPr/>
            <p:nvPr/>
          </p:nvSpPr>
          <p:spPr>
            <a:xfrm>
              <a:off x="4388616" y="3954372"/>
              <a:ext cx="977379"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Generate a key pair</a:t>
              </a:r>
            </a:p>
          </p:txBody>
        </p:sp>
        <p:sp>
          <p:nvSpPr>
            <p:cNvPr id="39" name="圆角矩形 12">
              <a:extLst>
                <a:ext uri="{FF2B5EF4-FFF2-40B4-BE49-F238E27FC236}">
                  <a16:creationId xmlns="" xmlns:a16="http://schemas.microsoft.com/office/drawing/2014/main" id="{7E1C0CD0-705F-43E8-93C5-8AA73F3C40FD}"/>
                </a:ext>
              </a:extLst>
            </p:cNvPr>
            <p:cNvSpPr/>
            <p:nvPr/>
          </p:nvSpPr>
          <p:spPr>
            <a:xfrm>
              <a:off x="7372499" y="3954624"/>
              <a:ext cx="1664671"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Compile Python code</a:t>
              </a:r>
            </a:p>
          </p:txBody>
        </p:sp>
        <p:cxnSp>
          <p:nvCxnSpPr>
            <p:cNvPr id="40" name="直接箭头连接符 39">
              <a:extLst>
                <a:ext uri="{FF2B5EF4-FFF2-40B4-BE49-F238E27FC236}">
                  <a16:creationId xmlns="" xmlns:a16="http://schemas.microsoft.com/office/drawing/2014/main" id="{123AA511-BE26-485F-AC84-C8225487E8EA}"/>
                </a:ext>
              </a:extLst>
            </p:cNvPr>
            <p:cNvCxnSpPr>
              <a:cxnSpLocks/>
            </p:cNvCxnSpPr>
            <p:nvPr/>
          </p:nvCxnSpPr>
          <p:spPr bwMode="auto">
            <a:xfrm>
              <a:off x="3931442" y="419994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41" name="直接箭头连接符 40">
              <a:extLst>
                <a:ext uri="{FF2B5EF4-FFF2-40B4-BE49-F238E27FC236}">
                  <a16:creationId xmlns="" xmlns:a16="http://schemas.microsoft.com/office/drawing/2014/main" id="{123AA511-BE26-485F-AC84-C8225487E8EA}"/>
                </a:ext>
              </a:extLst>
            </p:cNvPr>
            <p:cNvCxnSpPr>
              <a:cxnSpLocks/>
            </p:cNvCxnSpPr>
            <p:nvPr/>
          </p:nvCxnSpPr>
          <p:spPr bwMode="auto">
            <a:xfrm>
              <a:off x="5367218" y="4188372"/>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2" name="直接箭头连接符 41">
              <a:extLst>
                <a:ext uri="{FF2B5EF4-FFF2-40B4-BE49-F238E27FC236}">
                  <a16:creationId xmlns="" xmlns:a16="http://schemas.microsoft.com/office/drawing/2014/main" id="{123AA511-BE26-485F-AC84-C8225487E8EA}"/>
                </a:ext>
              </a:extLst>
            </p:cNvPr>
            <p:cNvCxnSpPr>
              <a:cxnSpLocks/>
            </p:cNvCxnSpPr>
            <p:nvPr/>
          </p:nvCxnSpPr>
          <p:spPr bwMode="auto">
            <a:xfrm>
              <a:off x="6952158" y="419994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3" name="直接箭头连接符 42">
              <a:extLst>
                <a:ext uri="{FF2B5EF4-FFF2-40B4-BE49-F238E27FC236}">
                  <a16:creationId xmlns="" xmlns:a16="http://schemas.microsoft.com/office/drawing/2014/main" id="{123AA511-BE26-485F-AC84-C8225487E8EA}"/>
                </a:ext>
              </a:extLst>
            </p:cNvPr>
            <p:cNvCxnSpPr>
              <a:cxnSpLocks/>
            </p:cNvCxnSpPr>
            <p:nvPr/>
          </p:nvCxnSpPr>
          <p:spPr bwMode="auto">
            <a:xfrm>
              <a:off x="9037170" y="419994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44" name="圆角矩形 12">
              <a:extLst>
                <a:ext uri="{FF2B5EF4-FFF2-40B4-BE49-F238E27FC236}">
                  <a16:creationId xmlns="" xmlns:a16="http://schemas.microsoft.com/office/drawing/2014/main" id="{605A06C5-BF3A-417C-B6E3-668468C81F0A}"/>
                </a:ext>
              </a:extLst>
            </p:cNvPr>
            <p:cNvSpPr/>
            <p:nvPr/>
          </p:nvSpPr>
          <p:spPr>
            <a:xfrm>
              <a:off x="9440695" y="3954624"/>
              <a:ext cx="1097068"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Verify the configuration</a:t>
              </a:r>
            </a:p>
          </p:txBody>
        </p:sp>
      </p:grpSp>
    </p:spTree>
    <p:extLst>
      <p:ext uri="{BB962C8B-B14F-4D97-AF65-F5344CB8AC3E}">
        <p14:creationId xmlns:p14="http://schemas.microsoft.com/office/powerpoint/2010/main" val="22712874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Case: Verifying the Configuration on the Server and Client</a:t>
            </a:r>
            <a:endParaRPr lang="en-US" dirty="0"/>
          </a:p>
        </p:txBody>
      </p:sp>
      <p:sp>
        <p:nvSpPr>
          <p:cNvPr id="3" name="文本占位符 2"/>
          <p:cNvSpPr>
            <a:spLocks noGrp="1"/>
          </p:cNvSpPr>
          <p:nvPr>
            <p:ph type="body" sz="quarter" idx="4294967295"/>
          </p:nvPr>
        </p:nvSpPr>
        <p:spPr>
          <a:xfrm>
            <a:off x="442912" y="2075649"/>
            <a:ext cx="11306175" cy="3889722"/>
          </a:xfrm>
        </p:spPr>
        <p:txBody>
          <a:bodyPr/>
          <a:lstStyle/>
          <a:p>
            <a:pPr marL="342900" indent="-342900">
              <a:buFont typeface="+mj-lt"/>
              <a:buAutoNum type="arabicPeriod" startAt="6"/>
            </a:pPr>
            <a:r>
              <a:rPr lang="en-US" sz="1400" dirty="0"/>
              <a:t>Run the code. The client successfully downloads the specified file to the local host.</a:t>
            </a:r>
          </a:p>
          <a:p>
            <a:pPr marL="342900" indent="-342900">
              <a:buFont typeface="+mj-lt"/>
              <a:buAutoNum type="arabicPeriod" startAt="6"/>
            </a:pPr>
            <a:endParaRPr lang="en-US" altLang="zh-CN" sz="1400" dirty="0"/>
          </a:p>
          <a:p>
            <a:pPr marL="342900" indent="-342900">
              <a:buFont typeface="+mj-lt"/>
              <a:buAutoNum type="arabicPeriod" startAt="6"/>
            </a:pPr>
            <a:r>
              <a:rPr lang="en-US" sz="1400" dirty="0"/>
              <a:t>Run the </a:t>
            </a:r>
            <a:r>
              <a:rPr lang="en-US" sz="1400" dirty="0" err="1"/>
              <a:t>dir</a:t>
            </a:r>
            <a:r>
              <a:rPr lang="en-US" sz="1400" dirty="0"/>
              <a:t> command on the server. The specified file is successfully uploaded to the server.</a:t>
            </a:r>
          </a:p>
          <a:p>
            <a:pPr marL="342900" indent="-342900">
              <a:buFont typeface="+mj-lt"/>
              <a:buAutoNum type="arabicPeriod" startAt="6"/>
            </a:pPr>
            <a:endParaRPr lang="en-US" altLang="zh-CN" sz="1400" dirty="0"/>
          </a:p>
        </p:txBody>
      </p:sp>
      <p:pic>
        <p:nvPicPr>
          <p:cNvPr id="22" name="图片 21"/>
          <p:cNvPicPr>
            <a:picLocks noChangeAspect="1"/>
          </p:cNvPicPr>
          <p:nvPr/>
        </p:nvPicPr>
        <p:blipFill rotWithShape="1">
          <a:blip r:embed="rId3"/>
          <a:srcRect r="33348" b="11573"/>
          <a:stretch/>
        </p:blipFill>
        <p:spPr>
          <a:xfrm>
            <a:off x="989740" y="2437792"/>
            <a:ext cx="4755078" cy="235834"/>
          </a:xfrm>
          <a:prstGeom prst="rect">
            <a:avLst/>
          </a:prstGeom>
        </p:spPr>
      </p:pic>
      <p:sp>
        <p:nvSpPr>
          <p:cNvPr id="20" name="文本框 19">
            <a:extLst>
              <a:ext uri="{FF2B5EF4-FFF2-40B4-BE49-F238E27FC236}">
                <a16:creationId xmlns="" xmlns:a16="http://schemas.microsoft.com/office/drawing/2014/main" id="{672EBE24-C2C4-46CB-B9F6-5022468478D7}"/>
              </a:ext>
            </a:extLst>
          </p:cNvPr>
          <p:cNvSpPr txBox="1"/>
          <p:nvPr/>
        </p:nvSpPr>
        <p:spPr>
          <a:xfrm>
            <a:off x="1002709" y="3284602"/>
            <a:ext cx="6601904" cy="2529923"/>
          </a:xfrm>
          <a:prstGeom prst="rect">
            <a:avLst/>
          </a:prstGeom>
          <a:solidFill>
            <a:srgbClr val="F4FBFE"/>
          </a:solidFill>
          <a:ln>
            <a:solidFill>
              <a:srgbClr val="99DFF9"/>
            </a:solidFill>
          </a:ln>
        </p:spPr>
        <p:txBody>
          <a:bodyPr wrap="square" rtlCol="0">
            <a:spAutoFit/>
          </a:bodyPr>
          <a:lstStyle/>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&lt;SFTP Server&gt;</a:t>
            </a:r>
            <a:r>
              <a:rPr lang="en-US" sz="1200" dirty="0" err="1">
                <a:solidFill>
                  <a:prstClr val="black"/>
                </a:solidFill>
                <a:latin typeface="Huawei Sans" panose="020C0503030203020204" pitchFamily="34" charset="0"/>
                <a:cs typeface="Courier New" panose="02070309020205020404" pitchFamily="49" charset="0"/>
              </a:rPr>
              <a:t>dir</a:t>
            </a:r>
            <a:endParaRPr lang="en-US" sz="1200" dirty="0">
              <a:solidFill>
                <a:prstClr val="black"/>
              </a:solidFill>
              <a:latin typeface="Huawei Sans" panose="020C0503030203020204" pitchFamily="34" charset="0"/>
              <a:cs typeface="Courier New" panose="02070309020205020404" pitchFamily="49" charset="0"/>
            </a:endParaRP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Directory of </a:t>
            </a:r>
            <a:r>
              <a:rPr lang="en-US" sz="1200" dirty="0" err="1">
                <a:solidFill>
                  <a:prstClr val="black"/>
                </a:solidFill>
                <a:latin typeface="Huawei Sans" panose="020C0503030203020204" pitchFamily="34" charset="0"/>
                <a:cs typeface="Courier New" panose="02070309020205020404" pitchFamily="49" charset="0"/>
              </a:rPr>
              <a:t>cfcard</a:t>
            </a:r>
            <a:r>
              <a:rPr lang="en-US" sz="1200" dirty="0">
                <a:solidFill>
                  <a:prstClr val="black"/>
                </a:solidFill>
                <a:latin typeface="Huawei Sans" panose="020C0503030203020204" pitchFamily="34" charset="0"/>
                <a:cs typeface="Courier New" panose="02070309020205020404" pitchFamily="49" charset="0"/>
              </a:rPr>
              <a:t>:/</a:t>
            </a:r>
          </a:p>
          <a:p>
            <a:pPr fontAlgn="ctr">
              <a:lnSpc>
                <a:spcPct val="120000"/>
              </a:lnSpc>
              <a:spcBef>
                <a:spcPts val="0"/>
              </a:spcBef>
              <a:spcAft>
                <a:spcPts val="0"/>
              </a:spcAft>
            </a:pPr>
            <a:endParaRPr lang="en-US" altLang="zh-CN" sz="1200" dirty="0">
              <a:solidFill>
                <a:prstClr val="black"/>
              </a:solidFill>
              <a:latin typeface="Huawei Sans" panose="020C0503030203020204" pitchFamily="34" charset="0"/>
              <a:cs typeface="Courier New" panose="02070309020205020404" pitchFamily="49" charset="0"/>
            </a:endParaRP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t>
            </a:r>
            <a:r>
              <a:rPr lang="en-US" sz="1200" dirty="0" err="1">
                <a:solidFill>
                  <a:prstClr val="black"/>
                </a:solidFill>
                <a:latin typeface="Huawei Sans" panose="020C0503030203020204" pitchFamily="34" charset="0"/>
                <a:cs typeface="Courier New" panose="02070309020205020404" pitchFamily="49" charset="0"/>
              </a:rPr>
              <a:t>Idx</a:t>
            </a:r>
            <a:r>
              <a:rPr lang="en-US" sz="1200" dirty="0">
                <a:solidFill>
                  <a:prstClr val="black"/>
                </a:solidFill>
                <a:latin typeface="Huawei Sans" panose="020C0503030203020204" pitchFamily="34" charset="0"/>
                <a:cs typeface="Courier New" panose="02070309020205020404" pitchFamily="49" charset="0"/>
              </a:rPr>
              <a:t>  </a:t>
            </a:r>
            <a:r>
              <a:rPr lang="en-US" sz="1200" dirty="0" err="1">
                <a:solidFill>
                  <a:prstClr val="black"/>
                </a:solidFill>
                <a:latin typeface="Huawei Sans" panose="020C0503030203020204" pitchFamily="34" charset="0"/>
                <a:cs typeface="Courier New" panose="02070309020205020404" pitchFamily="49" charset="0"/>
              </a:rPr>
              <a:t>Attr</a:t>
            </a:r>
            <a:r>
              <a:rPr lang="en-US" sz="1200" dirty="0">
                <a:solidFill>
                  <a:prstClr val="black"/>
                </a:solidFill>
                <a:latin typeface="Huawei Sans" panose="020C0503030203020204" pitchFamily="34" charset="0"/>
                <a:cs typeface="Courier New" panose="02070309020205020404" pitchFamily="49" charset="0"/>
              </a:rPr>
              <a:t>     Size(Byte)  Date        Time       </a:t>
            </a:r>
            <a:r>
              <a:rPr lang="en-US" sz="1200" dirty="0" err="1">
                <a:solidFill>
                  <a:prstClr val="black"/>
                </a:solidFill>
                <a:latin typeface="Huawei Sans" panose="020C0503030203020204" pitchFamily="34" charset="0"/>
                <a:cs typeface="Courier New" panose="02070309020205020404" pitchFamily="49" charset="0"/>
              </a:rPr>
              <a:t>FileName</a:t>
            </a:r>
            <a:r>
              <a:rPr lang="en-US" sz="1200" dirty="0">
                <a:solidFill>
                  <a:prstClr val="black"/>
                </a:solidFill>
                <a:latin typeface="Huawei Sans" panose="020C0503030203020204" pitchFamily="34" charset="0"/>
                <a:cs typeface="Courier New" panose="02070309020205020404" pitchFamily="49" charset="0"/>
              </a:rPr>
              <a:t>                     </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0  </a:t>
            </a:r>
            <a:r>
              <a:rPr lang="en-US" sz="1200" dirty="0" err="1">
                <a:solidFill>
                  <a:prstClr val="black"/>
                </a:solidFill>
                <a:latin typeface="Huawei Sans" panose="020C0503030203020204" pitchFamily="34" charset="0"/>
                <a:cs typeface="Courier New" panose="02070309020205020404" pitchFamily="49" charset="0"/>
              </a:rPr>
              <a:t>dr</a:t>
            </a:r>
            <a:r>
              <a:rPr lang="en-US" sz="1200" dirty="0">
                <a:solidFill>
                  <a:prstClr val="black"/>
                </a:solidFill>
                <a:latin typeface="Huawei Sans" panose="020C0503030203020204" pitchFamily="34" charset="0"/>
                <a:cs typeface="Courier New" panose="02070309020205020404" pitchFamily="49" charset="0"/>
              </a:rPr>
              <a:t>-x              -  May 13 2020 16:27:30   $_checkpoint                 </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1  </a:t>
            </a:r>
            <a:r>
              <a:rPr lang="en-US" sz="1200" dirty="0" err="1">
                <a:solidFill>
                  <a:prstClr val="black"/>
                </a:solidFill>
                <a:latin typeface="Huawei Sans" panose="020C0503030203020204" pitchFamily="34" charset="0"/>
                <a:cs typeface="Courier New" panose="02070309020205020404" pitchFamily="49" charset="0"/>
              </a:rPr>
              <a:t>dr</a:t>
            </a:r>
            <a:r>
              <a:rPr lang="en-US" sz="1200" dirty="0">
                <a:solidFill>
                  <a:prstClr val="black"/>
                </a:solidFill>
                <a:latin typeface="Huawei Sans" panose="020C0503030203020204" pitchFamily="34" charset="0"/>
                <a:cs typeface="Courier New" panose="02070309020205020404" pitchFamily="49" charset="0"/>
              </a:rPr>
              <a:t>-x              -  Apr 28 2020 20:20:09   $_</a:t>
            </a:r>
            <a:r>
              <a:rPr lang="en-US" sz="1200" dirty="0" err="1">
                <a:solidFill>
                  <a:prstClr val="black"/>
                </a:solidFill>
                <a:latin typeface="Huawei Sans" panose="020C0503030203020204" pitchFamily="34" charset="0"/>
                <a:cs typeface="Courier New" panose="02070309020205020404" pitchFamily="49" charset="0"/>
              </a:rPr>
              <a:t>install_mod</a:t>
            </a:r>
            <a:r>
              <a:rPr lang="en-US" sz="1200" dirty="0">
                <a:solidFill>
                  <a:prstClr val="black"/>
                </a:solidFill>
                <a:latin typeface="Huawei Sans" panose="020C0503030203020204" pitchFamily="34" charset="0"/>
                <a:cs typeface="Courier New" panose="02070309020205020404" pitchFamily="49" charset="0"/>
              </a:rPr>
              <a:t>                </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2  </a:t>
            </a:r>
            <a:r>
              <a:rPr lang="en-US" sz="1200" dirty="0" err="1">
                <a:solidFill>
                  <a:prstClr val="black"/>
                </a:solidFill>
                <a:latin typeface="Huawei Sans" panose="020C0503030203020204" pitchFamily="34" charset="0"/>
                <a:cs typeface="Courier New" panose="02070309020205020404" pitchFamily="49" charset="0"/>
              </a:rPr>
              <a:t>dr</a:t>
            </a:r>
            <a:r>
              <a:rPr lang="en-US" sz="1200" dirty="0">
                <a:solidFill>
                  <a:prstClr val="black"/>
                </a:solidFill>
                <a:latin typeface="Huawei Sans" panose="020C0503030203020204" pitchFamily="34" charset="0"/>
                <a:cs typeface="Courier New" panose="02070309020205020404" pitchFamily="49" charset="0"/>
              </a:rPr>
              <a:t>-x              -  Apr 28 2020 20:20:37   $_license                    </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3  </a:t>
            </a:r>
            <a:r>
              <a:rPr lang="en-US" sz="1200" dirty="0" err="1">
                <a:solidFill>
                  <a:prstClr val="black"/>
                </a:solidFill>
                <a:latin typeface="Huawei Sans" panose="020C0503030203020204" pitchFamily="34" charset="0"/>
                <a:cs typeface="Courier New" panose="02070309020205020404" pitchFamily="49" charset="0"/>
              </a:rPr>
              <a:t>dr</a:t>
            </a:r>
            <a:r>
              <a:rPr lang="en-US" sz="1200" dirty="0">
                <a:solidFill>
                  <a:prstClr val="black"/>
                </a:solidFill>
                <a:latin typeface="Huawei Sans" panose="020C0503030203020204" pitchFamily="34" charset="0"/>
                <a:cs typeface="Courier New" panose="02070309020205020404" pitchFamily="49" charset="0"/>
              </a:rPr>
              <a:t>-x              -  May 13 2020 11:01:17   $_</a:t>
            </a:r>
            <a:r>
              <a:rPr lang="en-US" sz="1200" dirty="0" err="1">
                <a:solidFill>
                  <a:prstClr val="black"/>
                </a:solidFill>
                <a:latin typeface="Huawei Sans" panose="020C0503030203020204" pitchFamily="34" charset="0"/>
                <a:cs typeface="Courier New" panose="02070309020205020404" pitchFamily="49" charset="0"/>
              </a:rPr>
              <a:t>security_info</a:t>
            </a:r>
            <a:r>
              <a:rPr lang="en-US" sz="1200" dirty="0">
                <a:solidFill>
                  <a:prstClr val="black"/>
                </a:solidFill>
                <a:latin typeface="Huawei Sans" panose="020C0503030203020204" pitchFamily="34" charset="0"/>
                <a:cs typeface="Courier New" panose="02070309020205020404" pitchFamily="49" charset="0"/>
              </a:rPr>
              <a:t>              </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4  </a:t>
            </a:r>
            <a:r>
              <a:rPr lang="en-US" sz="1200" dirty="0" err="1">
                <a:solidFill>
                  <a:prstClr val="black"/>
                </a:solidFill>
                <a:latin typeface="Huawei Sans" panose="020C0503030203020204" pitchFamily="34" charset="0"/>
                <a:cs typeface="Courier New" panose="02070309020205020404" pitchFamily="49" charset="0"/>
              </a:rPr>
              <a:t>dr</a:t>
            </a:r>
            <a:r>
              <a:rPr lang="en-US" sz="1200" dirty="0">
                <a:solidFill>
                  <a:prstClr val="black"/>
                </a:solidFill>
                <a:latin typeface="Huawei Sans" panose="020C0503030203020204" pitchFamily="34" charset="0"/>
                <a:cs typeface="Courier New" panose="02070309020205020404" pitchFamily="49" charset="0"/>
              </a:rPr>
              <a:t>-x              -  May 13 2020 15:26:44   $_system                     </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5  -</a:t>
            </a:r>
            <a:r>
              <a:rPr lang="en-US" sz="1200" dirty="0" err="1">
                <a:solidFill>
                  <a:prstClr val="black"/>
                </a:solidFill>
                <a:latin typeface="Huawei Sans" panose="020C0503030203020204" pitchFamily="34" charset="0"/>
                <a:cs typeface="Courier New" panose="02070309020205020404" pitchFamily="49" charset="0"/>
              </a:rPr>
              <a:t>rw</a:t>
            </a:r>
            <a:r>
              <a:rPr lang="en-US" sz="1200" dirty="0">
                <a:solidFill>
                  <a:prstClr val="black"/>
                </a:solidFill>
                <a:latin typeface="Huawei Sans" panose="020C0503030203020204" pitchFamily="34" charset="0"/>
                <a:cs typeface="Courier New" panose="02070309020205020404" pitchFamily="49" charset="0"/>
              </a:rPr>
              <a:t>-          2,428  May 13 2020 17:17:13   </a:t>
            </a:r>
            <a:r>
              <a:rPr lang="en-US" sz="1200" dirty="0" err="1">
                <a:solidFill>
                  <a:prstClr val="black"/>
                </a:solidFill>
                <a:latin typeface="Huawei Sans" panose="020C0503030203020204" pitchFamily="34" charset="0"/>
                <a:cs typeface="Courier New" panose="02070309020205020404" pitchFamily="49" charset="0"/>
              </a:rPr>
              <a:t>test.cfg</a:t>
            </a:r>
            <a:r>
              <a:rPr lang="en-US" sz="1200" dirty="0">
                <a:solidFill>
                  <a:prstClr val="black"/>
                </a:solidFill>
                <a:latin typeface="Huawei Sans" panose="020C0503030203020204" pitchFamily="34" charset="0"/>
                <a:cs typeface="Courier New" panose="02070309020205020404" pitchFamily="49" charset="0"/>
              </a:rPr>
              <a:t>                     </a:t>
            </a:r>
          </a:p>
          <a:p>
            <a:pPr fontAlgn="ctr">
              <a:lnSpc>
                <a:spcPct val="120000"/>
              </a:lnSpc>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6  -</a:t>
            </a:r>
            <a:r>
              <a:rPr lang="en-US" sz="1200" dirty="0" err="1">
                <a:solidFill>
                  <a:prstClr val="black"/>
                </a:solidFill>
                <a:latin typeface="Huawei Sans" panose="020C0503030203020204" pitchFamily="34" charset="0"/>
                <a:cs typeface="Courier New" panose="02070309020205020404" pitchFamily="49" charset="0"/>
              </a:rPr>
              <a:t>rw</a:t>
            </a:r>
            <a:r>
              <a:rPr lang="en-US" sz="1200" dirty="0">
                <a:solidFill>
                  <a:prstClr val="black"/>
                </a:solidFill>
                <a:latin typeface="Huawei Sans" panose="020C0503030203020204" pitchFamily="34" charset="0"/>
                <a:cs typeface="Courier New" panose="02070309020205020404" pitchFamily="49" charset="0"/>
              </a:rPr>
              <a:t>-          2,493  May 12 2020 17:10:15   </a:t>
            </a:r>
            <a:r>
              <a:rPr lang="en-US" sz="1200" dirty="0" err="1">
                <a:solidFill>
                  <a:prstClr val="black"/>
                </a:solidFill>
                <a:latin typeface="Huawei Sans" panose="020C0503030203020204" pitchFamily="34" charset="0"/>
                <a:cs typeface="Courier New" panose="02070309020205020404" pitchFamily="49" charset="0"/>
              </a:rPr>
              <a:t>vrpcfg.cfg</a:t>
            </a:r>
            <a:r>
              <a:rPr lang="en-US" sz="1200" dirty="0">
                <a:solidFill>
                  <a:prstClr val="black"/>
                </a:solidFill>
                <a:latin typeface="Huawei Sans" panose="020C0503030203020204" pitchFamily="34" charset="0"/>
                <a:cs typeface="Courier New" panose="02070309020205020404" pitchFamily="49" charset="0"/>
              </a:rPr>
              <a:t>                   </a:t>
            </a:r>
          </a:p>
        </p:txBody>
      </p:sp>
      <p:sp>
        <p:nvSpPr>
          <p:cNvPr id="21" name="矩形 20"/>
          <p:cNvSpPr/>
          <p:nvPr/>
        </p:nvSpPr>
        <p:spPr>
          <a:xfrm>
            <a:off x="1162050" y="5320179"/>
            <a:ext cx="5763064" cy="2424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grpSp>
        <p:nvGrpSpPr>
          <p:cNvPr id="19" name="组合 18"/>
          <p:cNvGrpSpPr/>
          <p:nvPr/>
        </p:nvGrpSpPr>
        <p:grpSpPr>
          <a:xfrm>
            <a:off x="1285200" y="1317600"/>
            <a:ext cx="9785923" cy="468503"/>
            <a:chOff x="751840" y="3954121"/>
            <a:chExt cx="9785923" cy="468503"/>
          </a:xfrm>
        </p:grpSpPr>
        <p:sp>
          <p:nvSpPr>
            <p:cNvPr id="25" name="圆角矩形 11">
              <a:extLst>
                <a:ext uri="{FF2B5EF4-FFF2-40B4-BE49-F238E27FC236}">
                  <a16:creationId xmlns="" xmlns:a16="http://schemas.microsoft.com/office/drawing/2014/main" id="{701E0E72-A8AF-4A06-B6EF-16D484D4FF4A}"/>
                </a:ext>
              </a:extLst>
            </p:cNvPr>
            <p:cNvSpPr/>
            <p:nvPr/>
          </p:nvSpPr>
          <p:spPr>
            <a:xfrm>
              <a:off x="751840" y="3954121"/>
              <a:ext cx="1695381"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SFTP on the device</a:t>
              </a:r>
            </a:p>
          </p:txBody>
        </p:sp>
        <p:sp>
          <p:nvSpPr>
            <p:cNvPr id="36" name="圆角矩形 11">
              <a:extLst>
                <a:ext uri="{FF2B5EF4-FFF2-40B4-BE49-F238E27FC236}">
                  <a16:creationId xmlns="" xmlns:a16="http://schemas.microsoft.com/office/drawing/2014/main" id="{701E0E72-A8AF-4A06-B6EF-16D484D4FF4A}"/>
                </a:ext>
              </a:extLst>
            </p:cNvPr>
            <p:cNvSpPr/>
            <p:nvPr/>
          </p:nvSpPr>
          <p:spPr>
            <a:xfrm>
              <a:off x="2939186" y="3954122"/>
              <a:ext cx="99225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users</a:t>
              </a:r>
            </a:p>
          </p:txBody>
        </p:sp>
        <p:cxnSp>
          <p:nvCxnSpPr>
            <p:cNvPr id="37" name="直接箭头连接符 36">
              <a:extLst>
                <a:ext uri="{FF2B5EF4-FFF2-40B4-BE49-F238E27FC236}">
                  <a16:creationId xmlns="" xmlns:a16="http://schemas.microsoft.com/office/drawing/2014/main" id="{123AA511-BE26-485F-AC84-C8225487E8EA}"/>
                </a:ext>
              </a:extLst>
            </p:cNvPr>
            <p:cNvCxnSpPr>
              <a:cxnSpLocks/>
            </p:cNvCxnSpPr>
            <p:nvPr/>
          </p:nvCxnSpPr>
          <p:spPr bwMode="auto">
            <a:xfrm>
              <a:off x="2447221" y="418446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38" name="圆角矩形 11">
              <a:extLst>
                <a:ext uri="{FF2B5EF4-FFF2-40B4-BE49-F238E27FC236}">
                  <a16:creationId xmlns="" xmlns:a16="http://schemas.microsoft.com/office/drawing/2014/main" id="{701E0E72-A8AF-4A06-B6EF-16D484D4FF4A}"/>
                </a:ext>
              </a:extLst>
            </p:cNvPr>
            <p:cNvSpPr/>
            <p:nvPr/>
          </p:nvSpPr>
          <p:spPr>
            <a:xfrm>
              <a:off x="5788783" y="3954372"/>
              <a:ext cx="1163376"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Configure the public key</a:t>
              </a:r>
            </a:p>
          </p:txBody>
        </p:sp>
        <p:sp>
          <p:nvSpPr>
            <p:cNvPr id="39" name="圆角矩形 11">
              <a:extLst>
                <a:ext uri="{FF2B5EF4-FFF2-40B4-BE49-F238E27FC236}">
                  <a16:creationId xmlns="" xmlns:a16="http://schemas.microsoft.com/office/drawing/2014/main" id="{701E0E72-A8AF-4A06-B6EF-16D484D4FF4A}"/>
                </a:ext>
              </a:extLst>
            </p:cNvPr>
            <p:cNvSpPr/>
            <p:nvPr/>
          </p:nvSpPr>
          <p:spPr>
            <a:xfrm>
              <a:off x="4388616" y="3954372"/>
              <a:ext cx="977379" cy="468000"/>
            </a:xfrm>
            <a:prstGeom prst="roundRect">
              <a:avLst>
                <a:gd name="adj" fmla="val 4298"/>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Generate a key pair</a:t>
              </a:r>
            </a:p>
          </p:txBody>
        </p:sp>
        <p:sp>
          <p:nvSpPr>
            <p:cNvPr id="40" name="圆角矩形 12">
              <a:extLst>
                <a:ext uri="{FF2B5EF4-FFF2-40B4-BE49-F238E27FC236}">
                  <a16:creationId xmlns="" xmlns:a16="http://schemas.microsoft.com/office/drawing/2014/main" id="{7E1C0CD0-705F-43E8-93C5-8AA73F3C40FD}"/>
                </a:ext>
              </a:extLst>
            </p:cNvPr>
            <p:cNvSpPr/>
            <p:nvPr/>
          </p:nvSpPr>
          <p:spPr>
            <a:xfrm>
              <a:off x="7372499" y="3954624"/>
              <a:ext cx="1664671" cy="468000"/>
            </a:xfrm>
            <a:prstGeom prst="roundRect">
              <a:avLst>
                <a:gd name="adj" fmla="val 4298"/>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Compile Python code</a:t>
              </a:r>
            </a:p>
          </p:txBody>
        </p:sp>
        <p:cxnSp>
          <p:nvCxnSpPr>
            <p:cNvPr id="41" name="直接箭头连接符 40">
              <a:extLst>
                <a:ext uri="{FF2B5EF4-FFF2-40B4-BE49-F238E27FC236}">
                  <a16:creationId xmlns="" xmlns:a16="http://schemas.microsoft.com/office/drawing/2014/main" id="{123AA511-BE26-485F-AC84-C8225487E8EA}"/>
                </a:ext>
              </a:extLst>
            </p:cNvPr>
            <p:cNvCxnSpPr>
              <a:cxnSpLocks/>
            </p:cNvCxnSpPr>
            <p:nvPr/>
          </p:nvCxnSpPr>
          <p:spPr bwMode="auto">
            <a:xfrm>
              <a:off x="3931442" y="419994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42" name="直接箭头连接符 41">
              <a:extLst>
                <a:ext uri="{FF2B5EF4-FFF2-40B4-BE49-F238E27FC236}">
                  <a16:creationId xmlns="" xmlns:a16="http://schemas.microsoft.com/office/drawing/2014/main" id="{123AA511-BE26-485F-AC84-C8225487E8EA}"/>
                </a:ext>
              </a:extLst>
            </p:cNvPr>
            <p:cNvCxnSpPr>
              <a:cxnSpLocks/>
            </p:cNvCxnSpPr>
            <p:nvPr/>
          </p:nvCxnSpPr>
          <p:spPr bwMode="auto">
            <a:xfrm>
              <a:off x="5367218" y="4188372"/>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3" name="直接箭头连接符 42">
              <a:extLst>
                <a:ext uri="{FF2B5EF4-FFF2-40B4-BE49-F238E27FC236}">
                  <a16:creationId xmlns="" xmlns:a16="http://schemas.microsoft.com/office/drawing/2014/main" id="{123AA511-BE26-485F-AC84-C8225487E8EA}"/>
                </a:ext>
              </a:extLst>
            </p:cNvPr>
            <p:cNvCxnSpPr>
              <a:cxnSpLocks/>
            </p:cNvCxnSpPr>
            <p:nvPr/>
          </p:nvCxnSpPr>
          <p:spPr bwMode="auto">
            <a:xfrm>
              <a:off x="6952158" y="419994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4" name="直接箭头连接符 43">
              <a:extLst>
                <a:ext uri="{FF2B5EF4-FFF2-40B4-BE49-F238E27FC236}">
                  <a16:creationId xmlns="" xmlns:a16="http://schemas.microsoft.com/office/drawing/2014/main" id="{123AA511-BE26-485F-AC84-C8225487E8EA}"/>
                </a:ext>
              </a:extLst>
            </p:cNvPr>
            <p:cNvCxnSpPr>
              <a:cxnSpLocks/>
            </p:cNvCxnSpPr>
            <p:nvPr/>
          </p:nvCxnSpPr>
          <p:spPr bwMode="auto">
            <a:xfrm>
              <a:off x="9037170" y="4199945"/>
              <a:ext cx="399908" cy="0"/>
            </a:xfrm>
            <a:prstGeom prst="straightConnector1">
              <a:avLst/>
            </a:prstGeom>
            <a:noFill/>
            <a:ln w="19050" cap="flat" cmpd="sng" algn="ctr">
              <a:solidFill>
                <a:srgbClr val="99DFF9"/>
              </a:solidFill>
              <a:prstDash val="solid"/>
              <a:round/>
              <a:headEnd type="none" w="med" len="med"/>
              <a:tailEnd type="triangle"/>
            </a:ln>
            <a:effectLst/>
          </p:spPr>
        </p:cxnSp>
        <p:sp>
          <p:nvSpPr>
            <p:cNvPr id="45" name="圆角矩形 12">
              <a:extLst>
                <a:ext uri="{FF2B5EF4-FFF2-40B4-BE49-F238E27FC236}">
                  <a16:creationId xmlns="" xmlns:a16="http://schemas.microsoft.com/office/drawing/2014/main" id="{605A06C5-BF3A-417C-B6E3-668468C81F0A}"/>
                </a:ext>
              </a:extLst>
            </p:cNvPr>
            <p:cNvSpPr/>
            <p:nvPr/>
          </p:nvSpPr>
          <p:spPr>
            <a:xfrm>
              <a:off x="9440695" y="3954624"/>
              <a:ext cx="1097068" cy="468000"/>
            </a:xfrm>
            <a:prstGeom prst="roundRect">
              <a:avLst>
                <a:gd name="adj" fmla="val 4298"/>
              </a:avLst>
            </a:prstGeom>
            <a:solidFill>
              <a:srgbClr val="00B0F0"/>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chemeClr val="bg1"/>
                  </a:solidFill>
                  <a:latin typeface="Huawei Sans" panose="020C0503030203020204" pitchFamily="34" charset="0"/>
                </a:rPr>
                <a:t>Verify the configuration</a:t>
              </a:r>
            </a:p>
          </p:txBody>
        </p:sp>
      </p:grpSp>
    </p:spTree>
    <p:extLst>
      <p:ext uri="{BB962C8B-B14F-4D97-AF65-F5344CB8AC3E}">
        <p14:creationId xmlns:p14="http://schemas.microsoft.com/office/powerpoint/2010/main" val="16107747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t>(</a:t>
            </a:r>
            <a:r>
              <a:rPr lang="en-US" smtClean="0"/>
              <a:t>Multiple) </a:t>
            </a:r>
            <a:r>
              <a:rPr lang="en-US"/>
              <a:t>Which of the following phases are involved in the SSH protocol? </a:t>
            </a:r>
            <a:r>
              <a:rPr lang="en-US" altLang="zh-CN"/>
              <a:t>(     )</a:t>
            </a:r>
            <a:endParaRPr lang="en-US"/>
          </a:p>
          <a:p>
            <a:pPr lvl="1"/>
            <a:r>
              <a:rPr lang="en-US" sz="2000"/>
              <a:t>Version negotiation phase</a:t>
            </a:r>
          </a:p>
          <a:p>
            <a:pPr lvl="1"/>
            <a:r>
              <a:rPr lang="en-US" sz="2000"/>
              <a:t>Algorithm negotiation phase</a:t>
            </a:r>
          </a:p>
          <a:p>
            <a:pPr lvl="1"/>
            <a:r>
              <a:rPr lang="en-US" sz="2000"/>
              <a:t>Key exchange phase</a:t>
            </a:r>
          </a:p>
          <a:p>
            <a:pPr lvl="1"/>
            <a:r>
              <a:rPr lang="en-US" sz="2000"/>
              <a:t>User authentication phase</a:t>
            </a:r>
          </a:p>
          <a:p>
            <a:pPr lvl="1"/>
            <a:r>
              <a:rPr lang="en-US" sz="2000"/>
              <a:t>Session interaction </a:t>
            </a:r>
            <a:r>
              <a:rPr lang="en-US" sz="2000" smtClean="0"/>
              <a:t>phase</a:t>
            </a:r>
          </a:p>
          <a:p>
            <a:pPr marL="457200" lvl="1" indent="-457200" defTabSz="801688">
              <a:spcBef>
                <a:spcPct val="30000"/>
              </a:spcBef>
              <a:spcAft>
                <a:spcPct val="0"/>
              </a:spcAft>
              <a:buClr>
                <a:schemeClr val="tx1"/>
              </a:buClr>
              <a:buFont typeface="+mj-lt"/>
              <a:buAutoNum type="arabicPeriod" startAt="2"/>
            </a:pPr>
            <a:r>
              <a:rPr lang="en-US" sz="2000" smtClean="0">
                <a:ea typeface="方正兰亭黑简体" panose="02000000000000000000" pitchFamily="2" charset="-122"/>
                <a:cs typeface="Huawei Sans" panose="020C0503030203020204" pitchFamily="34" charset="0"/>
              </a:rPr>
              <a:t>Which </a:t>
            </a:r>
            <a:r>
              <a:rPr lang="en-US" sz="2000">
                <a:ea typeface="方正兰亭黑简体" panose="02000000000000000000" pitchFamily="2" charset="-122"/>
                <a:cs typeface="Huawei Sans" panose="020C0503030203020204" pitchFamily="34" charset="0"/>
              </a:rPr>
              <a:t>method is used by Paramiko to enable an SSH interactive session?</a:t>
            </a:r>
          </a:p>
          <a:p>
            <a:pPr marL="457200" lvl="1" indent="-457200" defTabSz="801688">
              <a:spcBef>
                <a:spcPct val="30000"/>
              </a:spcBef>
              <a:spcAft>
                <a:spcPct val="0"/>
              </a:spcAft>
              <a:buClr>
                <a:schemeClr val="tx1"/>
              </a:buClr>
              <a:buFont typeface="+mj-lt"/>
              <a:buAutoNum type="arabicPeriod" startAt="2"/>
            </a:pPr>
            <a:r>
              <a:rPr lang="en-US" sz="2000">
                <a:ea typeface="方正兰亭黑简体" panose="02000000000000000000" pitchFamily="2" charset="-122"/>
                <a:cs typeface="Huawei Sans" panose="020C0503030203020204" pitchFamily="34" charset="0"/>
              </a:rPr>
              <a:t>Which method is used by Paramiko to establish an SSH session connection?</a:t>
            </a:r>
          </a:p>
          <a:p>
            <a:pPr lvl="1"/>
            <a:endParaRPr lang="en-US" altLang="zh-CN"/>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0122919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Overview of SSH</a:t>
            </a:r>
            <a:endParaRPr lang="en-US" dirty="0"/>
          </a:p>
        </p:txBody>
      </p:sp>
      <p:sp>
        <p:nvSpPr>
          <p:cNvPr id="3" name="文本占位符 2"/>
          <p:cNvSpPr>
            <a:spLocks noGrp="1"/>
          </p:cNvSpPr>
          <p:nvPr>
            <p:ph type="body" sz="quarter" idx="4294967295"/>
          </p:nvPr>
        </p:nvSpPr>
        <p:spPr>
          <a:xfrm>
            <a:off x="446304" y="1227261"/>
            <a:ext cx="11306175" cy="4679950"/>
          </a:xfrm>
        </p:spPr>
        <p:txBody>
          <a:bodyPr/>
          <a:lstStyle/>
          <a:p>
            <a:pPr algn="l" fontAlgn="ctr"/>
            <a:r>
              <a:rPr lang="en-US" sz="1800" dirty="0">
                <a:latin typeface="Huawei Sans" panose="020C0503030203020204" pitchFamily="34" charset="0"/>
              </a:rPr>
              <a:t>Secure Shell (SSH) is a protocol for secure remote login and other secure network services over an insecure network.</a:t>
            </a:r>
          </a:p>
          <a:p>
            <a:pPr algn="l" fontAlgn="ctr"/>
            <a:r>
              <a:rPr lang="en-US" sz="1800" dirty="0">
                <a:latin typeface="Huawei Sans" panose="020C0503030203020204" pitchFamily="34" charset="0"/>
              </a:rPr>
              <a:t>SSH consists of the following sub-protocols: SSH transport layer protocol, SSH user authentication protocol, and SSH connection protocol.</a:t>
            </a:r>
          </a:p>
        </p:txBody>
      </p:sp>
      <p:sp>
        <p:nvSpPr>
          <p:cNvPr id="15" name="文本框 14"/>
          <p:cNvSpPr txBox="1"/>
          <p:nvPr/>
        </p:nvSpPr>
        <p:spPr>
          <a:xfrm>
            <a:off x="6480856" y="3515277"/>
            <a:ext cx="2049686" cy="923330"/>
          </a:xfrm>
          <a:prstGeom prst="rect">
            <a:avLst/>
          </a:prstGeom>
          <a:noFill/>
        </p:spPr>
        <p:txBody>
          <a:bodyPr wrap="square" rtlCol="0">
            <a:spAutoFit/>
          </a:bodyPr>
          <a:lstStyle/>
          <a:p>
            <a:pPr fontAlgn="ctr"/>
            <a:r>
              <a:rPr lang="en-US" dirty="0">
                <a:solidFill>
                  <a:schemeClr val="bg1"/>
                </a:solidFill>
                <a:latin typeface="Huawei Sans" panose="020C0503030203020204" pitchFamily="34" charset="0"/>
              </a:rPr>
              <a:t>User Authentication Protocol</a:t>
            </a:r>
          </a:p>
        </p:txBody>
      </p:sp>
      <p:sp>
        <p:nvSpPr>
          <p:cNvPr id="17" name="Freeform 9"/>
          <p:cNvSpPr>
            <a:spLocks/>
          </p:cNvSpPr>
          <p:nvPr/>
        </p:nvSpPr>
        <p:spPr bwMode="auto">
          <a:xfrm rot="18549939">
            <a:off x="2787557" y="4356890"/>
            <a:ext cx="948253" cy="650363"/>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5400000" scaled="1"/>
            <a:tileRect/>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a:xfrm>
            <a:off x="4022109" y="3171846"/>
            <a:ext cx="1998463" cy="2470557"/>
            <a:chOff x="6587263" y="3171846"/>
            <a:chExt cx="1998463" cy="2470557"/>
          </a:xfrm>
        </p:grpSpPr>
        <p:grpSp>
          <p:nvGrpSpPr>
            <p:cNvPr id="4" name="组合 3"/>
            <p:cNvGrpSpPr/>
            <p:nvPr/>
          </p:nvGrpSpPr>
          <p:grpSpPr>
            <a:xfrm>
              <a:off x="6587263" y="3171846"/>
              <a:ext cx="1998463" cy="2470557"/>
              <a:chOff x="6587263" y="3171846"/>
              <a:chExt cx="1998463" cy="2470557"/>
            </a:xfrm>
          </p:grpSpPr>
          <p:grpSp>
            <p:nvGrpSpPr>
              <p:cNvPr id="11" name="组合 10"/>
              <p:cNvGrpSpPr/>
              <p:nvPr/>
            </p:nvGrpSpPr>
            <p:grpSpPr>
              <a:xfrm>
                <a:off x="6591932" y="3884609"/>
                <a:ext cx="1993794" cy="1757794"/>
                <a:chOff x="3896496" y="1700808"/>
                <a:chExt cx="2848159" cy="1757794"/>
              </a:xfrm>
            </p:grpSpPr>
            <p:sp>
              <p:nvSpPr>
                <p:cNvPr id="12" name="矩形 11"/>
                <p:cNvSpPr/>
                <p:nvPr/>
              </p:nvSpPr>
              <p:spPr>
                <a:xfrm>
                  <a:off x="3896496" y="3052816"/>
                  <a:ext cx="2811572" cy="40578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SSH transport layer protocol</a:t>
                  </a:r>
                </a:p>
              </p:txBody>
            </p:sp>
            <p:sp>
              <p:nvSpPr>
                <p:cNvPr id="13" name="梯形 12"/>
                <p:cNvSpPr/>
                <p:nvPr/>
              </p:nvSpPr>
              <p:spPr>
                <a:xfrm>
                  <a:off x="3896496" y="2390871"/>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3933083" y="2362753"/>
                  <a:ext cx="2811572" cy="40578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SSH user authentication protocol</a:t>
                  </a:r>
                </a:p>
              </p:txBody>
            </p:sp>
            <p:sp>
              <p:nvSpPr>
                <p:cNvPr id="16" name="梯形 15"/>
                <p:cNvSpPr/>
                <p:nvPr/>
              </p:nvSpPr>
              <p:spPr>
                <a:xfrm>
                  <a:off x="3933083" y="1700808"/>
                  <a:ext cx="281157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 name="梯形 17"/>
              <p:cNvSpPr/>
              <p:nvPr/>
            </p:nvSpPr>
            <p:spPr>
              <a:xfrm>
                <a:off x="6587263" y="3171846"/>
                <a:ext cx="1968182"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矩形 18"/>
            <p:cNvSpPr/>
            <p:nvPr/>
          </p:nvSpPr>
          <p:spPr>
            <a:xfrm>
              <a:off x="6587263" y="3819731"/>
              <a:ext cx="1968182" cy="349155"/>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SSH connection protocol</a:t>
              </a:r>
            </a:p>
          </p:txBody>
        </p:sp>
      </p:grpSp>
      <p:sp>
        <p:nvSpPr>
          <p:cNvPr id="6" name="文本框 5">
            <a:extLst>
              <a:ext uri="{FF2B5EF4-FFF2-40B4-BE49-F238E27FC236}">
                <a16:creationId xmlns="" xmlns:a16="http://schemas.microsoft.com/office/drawing/2014/main" id="{F61E6AB9-C458-423A-A83D-A13181486FB4}"/>
              </a:ext>
            </a:extLst>
          </p:cNvPr>
          <p:cNvSpPr txBox="1"/>
          <p:nvPr/>
        </p:nvSpPr>
        <p:spPr>
          <a:xfrm>
            <a:off x="6203823" y="5204718"/>
            <a:ext cx="5668539" cy="338554"/>
          </a:xfrm>
          <a:prstGeom prst="rect">
            <a:avLst/>
          </a:prstGeom>
          <a:noFill/>
        </p:spPr>
        <p:txBody>
          <a:bodyPr wrap="none" rtlCol="0">
            <a:spAutoFit/>
          </a:bodyPr>
          <a:lstStyle/>
          <a:p>
            <a:pPr fontAlgn="ctr"/>
            <a:r>
              <a:rPr lang="en-US" sz="1600" dirty="0">
                <a:latin typeface="Huawei Sans" panose="020C0503030203020204" pitchFamily="34" charset="0"/>
              </a:rPr>
              <a:t>Negotiates the version and algorithm and exchanges keys.</a:t>
            </a:r>
          </a:p>
        </p:txBody>
      </p:sp>
      <p:sp>
        <p:nvSpPr>
          <p:cNvPr id="20" name="文本框 19">
            <a:extLst>
              <a:ext uri="{FF2B5EF4-FFF2-40B4-BE49-F238E27FC236}">
                <a16:creationId xmlns="" xmlns:a16="http://schemas.microsoft.com/office/drawing/2014/main" id="{837F5302-FAB2-4A14-8000-4E692B8D7F29}"/>
              </a:ext>
            </a:extLst>
          </p:cNvPr>
          <p:cNvSpPr txBox="1"/>
          <p:nvPr/>
        </p:nvSpPr>
        <p:spPr>
          <a:xfrm>
            <a:off x="6203823" y="4512794"/>
            <a:ext cx="3977371" cy="338554"/>
          </a:xfrm>
          <a:prstGeom prst="rect">
            <a:avLst/>
          </a:prstGeom>
          <a:noFill/>
        </p:spPr>
        <p:txBody>
          <a:bodyPr wrap="none" rtlCol="0">
            <a:spAutoFit/>
          </a:bodyPr>
          <a:lstStyle/>
          <a:p>
            <a:pPr fontAlgn="ctr"/>
            <a:r>
              <a:rPr lang="en-US" sz="1600" dirty="0">
                <a:latin typeface="Huawei Sans" panose="020C0503030203020204" pitchFamily="34" charset="0"/>
              </a:rPr>
              <a:t>Authenticates users (password and key).</a:t>
            </a:r>
          </a:p>
        </p:txBody>
      </p:sp>
      <p:sp>
        <p:nvSpPr>
          <p:cNvPr id="21" name="文本框 20">
            <a:extLst>
              <a:ext uri="{FF2B5EF4-FFF2-40B4-BE49-F238E27FC236}">
                <a16:creationId xmlns="" xmlns:a16="http://schemas.microsoft.com/office/drawing/2014/main" id="{A082A659-ECA0-496F-A5B1-91DDC69DA303}"/>
              </a:ext>
            </a:extLst>
          </p:cNvPr>
          <p:cNvSpPr txBox="1"/>
          <p:nvPr/>
        </p:nvSpPr>
        <p:spPr>
          <a:xfrm>
            <a:off x="6203823" y="3767397"/>
            <a:ext cx="3241593" cy="338554"/>
          </a:xfrm>
          <a:prstGeom prst="rect">
            <a:avLst/>
          </a:prstGeom>
          <a:noFill/>
        </p:spPr>
        <p:txBody>
          <a:bodyPr wrap="none" rtlCol="0">
            <a:spAutoFit/>
          </a:bodyPr>
          <a:lstStyle/>
          <a:p>
            <a:pPr fontAlgn="ctr"/>
            <a:r>
              <a:rPr lang="en-US" sz="1600" dirty="0">
                <a:latin typeface="Huawei Sans" panose="020C0503030203020204" pitchFamily="34" charset="0"/>
              </a:rPr>
              <a:t>Establishes a session connection.</a:t>
            </a:r>
          </a:p>
        </p:txBody>
      </p:sp>
    </p:spTree>
    <p:extLst>
      <p:ext uri="{BB962C8B-B14F-4D97-AF65-F5344CB8AC3E}">
        <p14:creationId xmlns:p14="http://schemas.microsoft.com/office/powerpoint/2010/main" val="199665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35" presetClass="path" presetSubtype="0" accel="50000" decel="50000" fill="hold" grpId="1" nodeType="withEffect">
                                  <p:stCondLst>
                                    <p:cond delay="0"/>
                                  </p:stCondLst>
                                  <p:childTnLst>
                                    <p:animMotion origin="layout" path="M 2.08333E-6 1.11111E-6 L -0.35482 0.28542 " pathEditMode="relative" rAng="0" ptsTypes="AA">
                                      <p:cBhvr>
                                        <p:cTn id="11" dur="1000" spd="-100000" fill="hold"/>
                                        <p:tgtEl>
                                          <p:spTgt spid="17"/>
                                        </p:tgtEl>
                                        <p:attrNameLst>
                                          <p:attrName>ppt_x</p:attrName>
                                          <p:attrName>ppt_y</p:attrName>
                                        </p:attrNameLst>
                                      </p:cBhvr>
                                      <p:rCtr x="-17747" y="1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pPr marL="302279" lvl="1" indent="-302279" algn="just">
              <a:spcBef>
                <a:spcPts val="792"/>
              </a:spcBef>
              <a:buFont typeface="Arial" panose="020B0604020202020204" pitchFamily="34" charset="0"/>
              <a:buChar char="•"/>
            </a:pPr>
            <a:r>
              <a:rPr lang="en-US" sz="2199">
                <a:ea typeface="方正兰亭黑简体" panose="02000000000000000000" pitchFamily="2" charset="-122"/>
                <a:cs typeface="Huawei Sans" panose="020C0503030203020204" pitchFamily="34" charset="0"/>
              </a:rPr>
              <a:t>This course describes the concepts of Paramiko and SSH, and illustrates the working principles of SSH.</a:t>
            </a:r>
          </a:p>
          <a:p>
            <a:pPr marL="302279" lvl="1" indent="-302279" algn="just">
              <a:spcBef>
                <a:spcPts val="792"/>
              </a:spcBef>
              <a:buFont typeface="Arial" panose="020B0604020202020204" pitchFamily="34" charset="0"/>
              <a:buChar char="•"/>
            </a:pPr>
            <a:r>
              <a:rPr lang="en-US" sz="2199">
                <a:ea typeface="方正兰亭黑简体" panose="02000000000000000000" pitchFamily="2" charset="-122"/>
                <a:cs typeface="Huawei Sans" panose="020C0503030203020204" pitchFamily="34" charset="0"/>
              </a:rPr>
              <a:t>This course also describes the components and common methods of Paramiko. In the last part, this course uses example scripts of Python SSH and SFTP to show the use and practices of Paramiko methods, thereby implementing preliminary network automation based on SSH.</a:t>
            </a:r>
          </a:p>
          <a:p>
            <a:r>
              <a:rPr lang="en-US"/>
              <a:t>For more information, visit Paramiko's official website, read SSH RFC documents, and learn upper-layer SSH libraries such as Fabric. Fabric is developed based on Paramiko and is further encapsulated to improve SSH-based application deployment and system management efficiency.</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0501388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t>Paramiko official websites</a:t>
            </a:r>
          </a:p>
          <a:p>
            <a:pPr lvl="1"/>
            <a:r>
              <a:rPr lang="en-US"/>
              <a:t>docs.paramiko.org/en/latest/index.html</a:t>
            </a:r>
          </a:p>
          <a:p>
            <a:pPr lvl="1"/>
            <a:r>
              <a:rPr lang="en-US"/>
              <a:t>www.paramiko.com</a:t>
            </a:r>
          </a:p>
          <a:p>
            <a:r>
              <a:rPr lang="en-US"/>
              <a:t>SSH RFC documents</a:t>
            </a:r>
          </a:p>
          <a:p>
            <a:pPr lvl="1"/>
            <a:r>
              <a:rPr lang="en-US"/>
              <a:t>https://tools.ietf.org/html/rfc4251.html</a:t>
            </a:r>
          </a:p>
          <a:p>
            <a:pPr lvl="1"/>
            <a:r>
              <a:rPr lang="en-US"/>
              <a:t>https://tools.ietf.org/html/rfc4252.html</a:t>
            </a:r>
          </a:p>
          <a:p>
            <a:pPr lvl="1"/>
            <a:r>
              <a:rPr lang="en-US"/>
              <a:t>https://tools.ietf.org/html/rfc4253.html</a:t>
            </a:r>
          </a:p>
          <a:p>
            <a:pPr lvl="1"/>
            <a:r>
              <a:rPr lang="en-US"/>
              <a:t>https://tools.ietf.org/html/rfc4254.html</a:t>
            </a:r>
          </a:p>
          <a:p>
            <a:pPr marL="302279" lvl="1" indent="-302279" algn="just">
              <a:spcBef>
                <a:spcPts val="792"/>
              </a:spcBef>
              <a:buFont typeface="Arial" panose="020B0604020202020204" pitchFamily="34" charset="0"/>
              <a:buChar char="•"/>
            </a:pPr>
            <a:r>
              <a:rPr lang="en-US" sz="2199">
                <a:latin typeface="Huawei Sans" panose="020C0503030203020204" pitchFamily="34" charset="0"/>
                <a:ea typeface="方正兰亭黑简体" panose="02000000000000000000" pitchFamily="2" charset="-122"/>
                <a:cs typeface="Huawei Sans" panose="020C0503030203020204" pitchFamily="34" charset="0"/>
              </a:rPr>
              <a:t>Fabric official website</a:t>
            </a:r>
          </a:p>
          <a:p>
            <a:pPr lvl="1"/>
            <a:r>
              <a:rPr lang="en-US"/>
              <a:t>https://fabric-chs.readthedocs.io/zh_CN/chs/tutorial.html</a:t>
            </a:r>
            <a:endParaRPr lang="en-US" dirty="0"/>
          </a:p>
        </p:txBody>
      </p:sp>
    </p:spTree>
    <p:extLst>
      <p:ext uri="{BB962C8B-B14F-4D97-AF65-F5344CB8AC3E}">
        <p14:creationId xmlns:p14="http://schemas.microsoft.com/office/powerpoint/2010/main" val="42605157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6821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SSH Transport Layer Protocol</a:t>
            </a:r>
            <a:endParaRPr lang="en-US" dirty="0"/>
          </a:p>
        </p:txBody>
      </p:sp>
      <p:sp>
        <p:nvSpPr>
          <p:cNvPr id="3" name="文本占位符 2"/>
          <p:cNvSpPr>
            <a:spLocks noGrp="1"/>
          </p:cNvSpPr>
          <p:nvPr>
            <p:ph type="body" sz="quarter" idx="4294967295"/>
          </p:nvPr>
        </p:nvSpPr>
        <p:spPr>
          <a:xfrm>
            <a:off x="446088" y="1233488"/>
            <a:ext cx="11306175" cy="4679950"/>
          </a:xfrm>
        </p:spPr>
        <p:txBody>
          <a:bodyPr/>
          <a:lstStyle/>
          <a:p>
            <a:pPr algn="l" fontAlgn="ctr"/>
            <a:r>
              <a:rPr lang="en-US" sz="1800" dirty="0">
                <a:latin typeface="Huawei Sans" panose="020C0503030203020204" pitchFamily="34" charset="0"/>
              </a:rPr>
              <a:t>SSH transport layer protocol is a secure transport protocol. The SSH transport layer is usually established over TCP/IP connections. It can also be established over any other reliable data flow.</a:t>
            </a:r>
          </a:p>
          <a:p>
            <a:pPr algn="l" fontAlgn="ctr"/>
            <a:r>
              <a:rPr lang="en-US" sz="1800" dirty="0">
                <a:latin typeface="Huawei Sans" panose="020C0503030203020204" pitchFamily="34" charset="0"/>
              </a:rPr>
              <a:t>The SSH transport layer protocol negotiates all key exchange algorithms, public key algorithms, symmetric encryption algorithms, and message authentication algorithms.</a:t>
            </a:r>
          </a:p>
          <a:p>
            <a:pPr algn="l" fontAlgn="ctr"/>
            <a:endParaRPr lang="en-US" altLang="zh-CN" sz="1800" dirty="0">
              <a:latin typeface="Huawei Sans" panose="020C0503030203020204" pitchFamily="34" charset="0"/>
            </a:endParaRPr>
          </a:p>
        </p:txBody>
      </p:sp>
      <p:sp>
        <p:nvSpPr>
          <p:cNvPr id="4" name="燕尾形 3"/>
          <p:cNvSpPr/>
          <p:nvPr/>
        </p:nvSpPr>
        <p:spPr bwMode="auto">
          <a:xfrm>
            <a:off x="7212663" y="106129"/>
            <a:ext cx="2680432" cy="2439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User Authentication Protocol</a:t>
            </a:r>
          </a:p>
        </p:txBody>
      </p:sp>
      <p:sp>
        <p:nvSpPr>
          <p:cNvPr id="5" name="燕尾形 4"/>
          <p:cNvSpPr/>
          <p:nvPr/>
        </p:nvSpPr>
        <p:spPr bwMode="auto">
          <a:xfrm>
            <a:off x="9788632" y="106129"/>
            <a:ext cx="1997715" cy="2439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Connection Protocol</a:t>
            </a:r>
          </a:p>
        </p:txBody>
      </p:sp>
      <p:sp>
        <p:nvSpPr>
          <p:cNvPr id="6" name="五边形 5"/>
          <p:cNvSpPr/>
          <p:nvPr/>
        </p:nvSpPr>
        <p:spPr bwMode="auto">
          <a:xfrm>
            <a:off x="5099584" y="106132"/>
            <a:ext cx="2211264" cy="243959"/>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Transport Layer Protocol</a:t>
            </a:r>
          </a:p>
        </p:txBody>
      </p:sp>
      <p:graphicFrame>
        <p:nvGraphicFramePr>
          <p:cNvPr id="7" name="Group 128"/>
          <p:cNvGraphicFramePr>
            <a:graphicFrameLocks noGrp="1"/>
          </p:cNvGraphicFramePr>
          <p:nvPr>
            <p:extLst>
              <p:ext uri="{D42A27DB-BD31-4B8C-83A1-F6EECF244321}">
                <p14:modId xmlns:p14="http://schemas.microsoft.com/office/powerpoint/2010/main" val="3082840854"/>
              </p:ext>
            </p:extLst>
          </p:nvPr>
        </p:nvGraphicFramePr>
        <p:xfrm>
          <a:off x="984738" y="3240723"/>
          <a:ext cx="10312660" cy="2682240"/>
        </p:xfrm>
        <a:graphic>
          <a:graphicData uri="http://schemas.openxmlformats.org/drawingml/2006/table">
            <a:tbl>
              <a:tblPr/>
              <a:tblGrid>
                <a:gridCol w="2568791">
                  <a:extLst>
                    <a:ext uri="{9D8B030D-6E8A-4147-A177-3AD203B41FA5}">
                      <a16:colId xmlns="" xmlns:a16="http://schemas.microsoft.com/office/drawing/2014/main" val="20000"/>
                    </a:ext>
                  </a:extLst>
                </a:gridCol>
                <a:gridCol w="2823503">
                  <a:extLst>
                    <a:ext uri="{9D8B030D-6E8A-4147-A177-3AD203B41FA5}">
                      <a16:colId xmlns="" xmlns:a16="http://schemas.microsoft.com/office/drawing/2014/main" val="20001"/>
                    </a:ext>
                  </a:extLst>
                </a:gridCol>
                <a:gridCol w="4920366">
                  <a:extLst>
                    <a:ext uri="{9D8B030D-6E8A-4147-A177-3AD203B41FA5}">
                      <a16:colId xmlns="" xmlns:a16="http://schemas.microsoft.com/office/drawing/2014/main" val="20002"/>
                    </a:ext>
                  </a:extLst>
                </a:gridCol>
              </a:tblGrid>
              <a:tr h="232149">
                <a:tc>
                  <a:txBody>
                    <a:bodyPr/>
                    <a:lstStyle/>
                    <a:p>
                      <a:pPr marL="0" marR="0" indent="0" algn="l" defTabSz="914034" rtl="0" eaLnBrk="1" fontAlgn="ctr" latinLnBrk="0" hangingPunct="1">
                        <a:lnSpc>
                          <a:spcPct val="100000"/>
                        </a:lnSpc>
                        <a:spcBef>
                          <a:spcPts val="0"/>
                        </a:spcBef>
                        <a:spcAft>
                          <a:spcPts val="0"/>
                        </a:spcAft>
                        <a:buClrTx/>
                        <a:buSzTx/>
                        <a:buFontTx/>
                        <a:buNone/>
                        <a:tabLst/>
                        <a:defRPr/>
                      </a:pPr>
                      <a:r>
                        <a:rPr lang="en-US" sz="1800" b="1"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Algorithm Type</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marR="0" lvl="0" indent="0" algn="l" defTabSz="914034" rtl="0" eaLnBrk="1" fontAlgn="ctr" latinLnBrk="0" hangingPunct="1">
                        <a:lnSpc>
                          <a:spcPct val="100000"/>
                        </a:lnSpc>
                        <a:spcBef>
                          <a:spcPts val="0"/>
                        </a:spcBef>
                        <a:spcAft>
                          <a:spcPts val="0"/>
                        </a:spcAft>
                        <a:buClr>
                          <a:srgbClr val="808080"/>
                        </a:buClr>
                        <a:buSzPct val="60000"/>
                        <a:buFont typeface="Wingdings" pitchFamily="2" charset="2"/>
                        <a:buNone/>
                        <a:tabLst/>
                        <a:defRPr/>
                      </a:pPr>
                      <a:r>
                        <a:rPr lang="en-US" sz="1800" b="1"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Function</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marR="0" lvl="0" indent="0" algn="l" defTabSz="914034" rtl="0" eaLnBrk="1" fontAlgn="ctr" latinLnBrk="0" hangingPunct="1">
                        <a:lnSpc>
                          <a:spcPct val="100000"/>
                        </a:lnSpc>
                        <a:spcBef>
                          <a:spcPts val="0"/>
                        </a:spcBef>
                        <a:spcAft>
                          <a:spcPts val="0"/>
                        </a:spcAft>
                        <a:buClr>
                          <a:srgbClr val="808080"/>
                        </a:buClr>
                        <a:buSzPct val="60000"/>
                        <a:buFont typeface="Wingdings" pitchFamily="2" charset="2"/>
                        <a:buNone/>
                        <a:tabLst/>
                        <a:defRPr/>
                      </a:pPr>
                      <a:r>
                        <a:rPr lang="en-US" sz="1800" b="1"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Name</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372340">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Key exchange algorithm</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784225" rtl="0" eaLnBrk="1" fontAlgn="ctr" latinLnBrk="0" hangingPunct="1">
                        <a:lnSpc>
                          <a:spcPct val="100000"/>
                        </a:lnSpc>
                        <a:spcBef>
                          <a:spcPts val="0"/>
                        </a:spcBef>
                        <a:spcAft>
                          <a:spcPts val="0"/>
                        </a:spcAft>
                        <a:buClr>
                          <a:srgbClr val="808080"/>
                        </a:buClr>
                        <a:buSzPct val="60000"/>
                        <a:buFont typeface="Wingdings" pitchFamily="2" charset="2"/>
                        <a:buNone/>
                        <a:tabLst/>
                        <a:defRP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Generates session keys.</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0"/>
                        </a:spcBef>
                        <a:spcAft>
                          <a:spcPts val="0"/>
                        </a:spcAft>
                      </a:pPr>
                      <a:r>
                        <a:rPr lang="en-US" sz="1600" b="0" dirty="0">
                          <a:solidFill>
                            <a:schemeClr val="tx1"/>
                          </a:solidFill>
                          <a:latin typeface="Huawei Sans" panose="020C0503030203020204" pitchFamily="34" charset="0"/>
                        </a:rPr>
                        <a:t>diffie-hellman-group14-sha1</a:t>
                      </a:r>
                      <a:r>
                        <a:rPr lang="en-US" sz="1600" b="0" dirty="0">
                          <a:solidFill>
                            <a:schemeClr val="tx1"/>
                          </a:solidFill>
                          <a:latin typeface="Huawei Sans" panose="020C0503030203020204" pitchFamily="34" charset="0"/>
                          <a:ea typeface="+mn-ea"/>
                        </a:rPr>
                        <a:t>, diffie-hellman-group1-sha1, etc.</a:t>
                      </a:r>
                    </a:p>
                  </a:txBody>
                  <a:tcPr marL="90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522334">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Public key algorithm</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784225" rtl="0" eaLnBrk="1" fontAlgn="ctr" latinLnBrk="0" hangingPunct="1">
                        <a:lnSpc>
                          <a:spcPct val="100000"/>
                        </a:lnSpc>
                        <a:spcBef>
                          <a:spcPts val="0"/>
                        </a:spcBef>
                        <a:spcAft>
                          <a:spcPts val="0"/>
                        </a:spcAft>
                        <a:buClr>
                          <a:srgbClr val="808080"/>
                        </a:buClr>
                        <a:buSzPct val="60000"/>
                        <a:buFont typeface="Wingdings" pitchFamily="2" charset="2"/>
                        <a:buNone/>
                        <a:tabLst/>
                        <a:defRP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Performs digital signature and user authentication.</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0"/>
                        </a:spcBef>
                        <a:spcAft>
                          <a:spcPts val="0"/>
                        </a:spcAft>
                      </a:pPr>
                      <a:r>
                        <a:rPr lang="en-US" sz="1600" dirty="0" err="1">
                          <a:latin typeface="Huawei Sans" panose="020C0503030203020204" pitchFamily="34" charset="0"/>
                          <a:ea typeface="+mn-ea"/>
                        </a:rPr>
                        <a:t>ssh-rsa</a:t>
                      </a:r>
                      <a:r>
                        <a:rPr lang="en-US" sz="1600" dirty="0">
                          <a:latin typeface="Huawei Sans" panose="020C0503030203020204" pitchFamily="34" charset="0"/>
                          <a:ea typeface="+mn-ea"/>
                        </a:rPr>
                        <a:t>, </a:t>
                      </a:r>
                      <a:r>
                        <a:rPr lang="en-US" sz="1600" dirty="0" err="1">
                          <a:latin typeface="Huawei Sans" panose="020C0503030203020204" pitchFamily="34" charset="0"/>
                          <a:ea typeface="+mn-ea"/>
                        </a:rPr>
                        <a:t>ssh-dss</a:t>
                      </a:r>
                      <a:r>
                        <a:rPr lang="en-US" sz="1600" dirty="0">
                          <a:latin typeface="Huawei Sans" panose="020C0503030203020204" pitchFamily="34" charset="0"/>
                          <a:ea typeface="+mn-ea"/>
                        </a:rPr>
                        <a:t>, etc.</a:t>
                      </a:r>
                    </a:p>
                  </a:txBody>
                  <a:tcPr marL="90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367569">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Symmetric encryption algorithm</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784225" rtl="0" eaLnBrk="1" fontAlgn="ctr" latinLnBrk="0" hangingPunct="1">
                        <a:lnSpc>
                          <a:spcPct val="100000"/>
                        </a:lnSpc>
                        <a:spcBef>
                          <a:spcPts val="0"/>
                        </a:spcBef>
                        <a:spcAft>
                          <a:spcPts val="0"/>
                        </a:spcAft>
                        <a:buClr>
                          <a:srgbClr val="808080"/>
                        </a:buClr>
                        <a:buSzPct val="60000"/>
                        <a:buFont typeface="Wingdings" pitchFamily="2" charset="2"/>
                        <a:buNone/>
                        <a:tabLs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Encrypts sessions.</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0"/>
                        </a:spcBef>
                        <a:spcAft>
                          <a:spcPts val="0"/>
                        </a:spcAft>
                      </a:pPr>
                      <a:r>
                        <a:rPr lang="en-US" sz="1600" dirty="0">
                          <a:latin typeface="Huawei Sans" panose="020C0503030203020204" pitchFamily="34" charset="0"/>
                          <a:ea typeface="+mn-ea"/>
                        </a:rPr>
                        <a:t>aes128-ctr, 3des-cbc, etc.</a:t>
                      </a:r>
                    </a:p>
                  </a:txBody>
                  <a:tcPr marL="90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367569">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authentication algorithm</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784225" rtl="0" eaLnBrk="1" fontAlgn="ctr" latinLnBrk="0" hangingPunct="1">
                        <a:lnSpc>
                          <a:spcPct val="100000"/>
                        </a:lnSpc>
                        <a:spcBef>
                          <a:spcPts val="0"/>
                        </a:spcBef>
                        <a:spcAft>
                          <a:spcPts val="0"/>
                        </a:spcAft>
                        <a:buClr>
                          <a:srgbClr val="808080"/>
                        </a:buClr>
                        <a:buSzPct val="60000"/>
                        <a:buFont typeface="Wingdings" pitchFamily="2" charset="2"/>
                        <a:buNone/>
                        <a:tabLs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Verifies data integrity.</a:t>
                      </a:r>
                    </a:p>
                  </a:txBody>
                  <a:tcPr marL="90000"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0"/>
                        </a:spcBef>
                        <a:spcAft>
                          <a:spcPts val="0"/>
                        </a:spcAft>
                      </a:pPr>
                      <a:r>
                        <a:rPr lang="en-US" sz="1600" dirty="0">
                          <a:latin typeface="Huawei Sans" panose="020C0503030203020204" pitchFamily="34" charset="0"/>
                          <a:ea typeface="+mn-ea"/>
                        </a:rPr>
                        <a:t>hmac-sha1, hmac-md5, etc.</a:t>
                      </a:r>
                    </a:p>
                  </a:txBody>
                  <a:tcPr marL="90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5089402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SSH User Authentication Protocol</a:t>
            </a:r>
            <a:endParaRPr lang="en-US" dirty="0"/>
          </a:p>
        </p:txBody>
      </p:sp>
      <p:sp>
        <p:nvSpPr>
          <p:cNvPr id="3" name="文本占位符 2"/>
          <p:cNvSpPr>
            <a:spLocks noGrp="1"/>
          </p:cNvSpPr>
          <p:nvPr>
            <p:ph type="body" sz="quarter" idx="4294967295"/>
          </p:nvPr>
        </p:nvSpPr>
        <p:spPr>
          <a:xfrm>
            <a:off x="442912" y="1241550"/>
            <a:ext cx="11306175" cy="4679950"/>
          </a:xfrm>
        </p:spPr>
        <p:txBody>
          <a:bodyPr/>
          <a:lstStyle/>
          <a:p>
            <a:pPr algn="l" fontAlgn="ctr"/>
            <a:r>
              <a:rPr lang="en-US" sz="1600" dirty="0">
                <a:latin typeface="Huawei Sans" panose="020C0503030203020204" pitchFamily="34" charset="0"/>
              </a:rPr>
              <a:t>The SSH user authentication protocol </a:t>
            </a:r>
            <a:r>
              <a:rPr lang="en-US" altLang="zh-CN" sz="1600" dirty="0"/>
              <a:t>authenticates the client-side user to the server</a:t>
            </a:r>
            <a:r>
              <a:rPr lang="en-US" sz="1600" dirty="0">
                <a:latin typeface="Huawei Sans" panose="020C0503030203020204" pitchFamily="34" charset="0"/>
              </a:rPr>
              <a:t>. It runs over the transport layer protocol.</a:t>
            </a:r>
          </a:p>
          <a:p>
            <a:pPr algn="l" fontAlgn="ctr"/>
            <a:r>
              <a:rPr lang="en-US" sz="1600" dirty="0">
                <a:latin typeface="Huawei Sans" panose="020C0503030203020204" pitchFamily="34" charset="0"/>
              </a:rPr>
              <a:t>The SSH user authentication protocol provides two authentication methods: password authentication and public key authentication.</a:t>
            </a:r>
          </a:p>
          <a:p>
            <a:pPr marL="628650" lvl="1" indent="-314325" fontAlgn="ctr"/>
            <a:r>
              <a:rPr lang="en-US" sz="1600" dirty="0">
                <a:latin typeface="Huawei Sans" panose="020C0503030203020204" pitchFamily="34" charset="0"/>
              </a:rPr>
              <a:t>Password authentication: </a:t>
            </a:r>
            <a:r>
              <a:rPr lang="en-US" altLang="zh-CN" sz="1600" dirty="0"/>
              <a:t>The client uses the user name and password for authentication before successfully logging in to the server. </a:t>
            </a:r>
          </a:p>
          <a:p>
            <a:pPr marL="628650" lvl="1" indent="-314325" fontAlgn="ctr"/>
            <a:r>
              <a:rPr lang="en-US" sz="1600" dirty="0">
                <a:latin typeface="Huawei Sans" panose="020C0503030203020204" pitchFamily="34" charset="0"/>
              </a:rPr>
              <a:t>Public key authentication: The server decrypts the digital signature of the client by using a public key.</a:t>
            </a:r>
          </a:p>
          <a:p>
            <a:pPr algn="l" fontAlgn="ctr"/>
            <a:endParaRPr lang="en-US" altLang="zh-CN" sz="1800" dirty="0">
              <a:latin typeface="Huawei Sans" panose="020C0503030203020204" pitchFamily="34" charset="0"/>
            </a:endParaRPr>
          </a:p>
        </p:txBody>
      </p:sp>
      <p:grpSp>
        <p:nvGrpSpPr>
          <p:cNvPr id="5" name="组合 4"/>
          <p:cNvGrpSpPr/>
          <p:nvPr/>
        </p:nvGrpSpPr>
        <p:grpSpPr>
          <a:xfrm>
            <a:off x="1214287" y="5128552"/>
            <a:ext cx="3847190" cy="855195"/>
            <a:chOff x="1202544" y="5193193"/>
            <a:chExt cx="3847190" cy="855195"/>
          </a:xfrm>
        </p:grpSpPr>
        <p:sp>
          <p:nvSpPr>
            <p:cNvPr id="7" name="文本框 6"/>
            <p:cNvSpPr txBox="1"/>
            <p:nvPr/>
          </p:nvSpPr>
          <p:spPr>
            <a:xfrm>
              <a:off x="1202544" y="5706554"/>
              <a:ext cx="766557" cy="338554"/>
            </a:xfrm>
            <a:prstGeom prst="rect">
              <a:avLst/>
            </a:prstGeom>
            <a:noFill/>
          </p:spPr>
          <p:txBody>
            <a:bodyPr wrap="none" rtlCol="0">
              <a:spAutoFit/>
            </a:bodyPr>
            <a:lstStyle/>
            <a:p>
              <a:pPr algn="r" fontAlgn="ctr"/>
              <a:r>
                <a:rPr lang="en-US" sz="1600" b="1" dirty="0">
                  <a:solidFill>
                    <a:schemeClr val="accent4">
                      <a:lumMod val="50000"/>
                    </a:schemeClr>
                  </a:solidFill>
                  <a:latin typeface="Huawei Sans" panose="020C0503030203020204" pitchFamily="34" charset="0"/>
                </a:rPr>
                <a:t>Client</a:t>
              </a:r>
            </a:p>
          </p:txBody>
        </p:sp>
        <p:sp>
          <p:nvSpPr>
            <p:cNvPr id="8" name="文本框 7"/>
            <p:cNvSpPr txBox="1"/>
            <p:nvPr/>
          </p:nvSpPr>
          <p:spPr>
            <a:xfrm>
              <a:off x="4244705" y="5709834"/>
              <a:ext cx="805029" cy="338554"/>
            </a:xfrm>
            <a:prstGeom prst="rect">
              <a:avLst/>
            </a:prstGeom>
            <a:noFill/>
          </p:spPr>
          <p:txBody>
            <a:bodyPr wrap="none" rtlCol="0">
              <a:spAutoFit/>
            </a:bodyPr>
            <a:lstStyle/>
            <a:p>
              <a:pPr algn="r" fontAlgn="ctr"/>
              <a:r>
                <a:rPr lang="en-US" sz="1600" b="1" dirty="0">
                  <a:solidFill>
                    <a:schemeClr val="accent4">
                      <a:lumMod val="50000"/>
                    </a:schemeClr>
                  </a:solidFill>
                  <a:latin typeface="Huawei Sans" panose="020C0503030203020204" pitchFamily="34" charset="0"/>
                </a:rPr>
                <a:t>Server</a:t>
              </a:r>
            </a:p>
          </p:txBody>
        </p:sp>
        <p:pic>
          <p:nvPicPr>
            <p:cNvPr id="9" name="图片 8" descr="PC.png"/>
            <p:cNvPicPr>
              <a:picLocks noChangeAspect="1"/>
            </p:cNvPicPr>
            <p:nvPr/>
          </p:nvPicPr>
          <p:blipFill>
            <a:blip r:embed="rId3" cstate="print"/>
            <a:stretch>
              <a:fillRect/>
            </a:stretch>
          </p:blipFill>
          <p:spPr>
            <a:xfrm>
              <a:off x="1969101" y="5512873"/>
              <a:ext cx="576563" cy="442800"/>
            </a:xfrm>
            <a:prstGeom prst="rect">
              <a:avLst/>
            </a:prstGeom>
          </p:spPr>
        </p:pic>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40153" y="5519484"/>
              <a:ext cx="540000" cy="442800"/>
            </a:xfrm>
            <a:prstGeom prst="rect">
              <a:avLst/>
            </a:prstGeom>
          </p:spPr>
        </p:pic>
        <p:cxnSp>
          <p:nvCxnSpPr>
            <p:cNvPr id="14" name="直接连接符 13"/>
            <p:cNvCxnSpPr/>
            <p:nvPr/>
          </p:nvCxnSpPr>
          <p:spPr>
            <a:xfrm flipV="1">
              <a:off x="2658838" y="5740884"/>
              <a:ext cx="1006813" cy="1"/>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111304" y="5193193"/>
              <a:ext cx="2062884" cy="553998"/>
            </a:xfrm>
            <a:prstGeom prst="rect">
              <a:avLst/>
            </a:prstGeom>
            <a:noFill/>
          </p:spPr>
          <p:txBody>
            <a:bodyPr wrap="square" rtlCol="0">
              <a:spAutoFit/>
            </a:bodyPr>
            <a:lstStyle/>
            <a:p>
              <a:pPr algn="ctr" fontAlgn="ctr"/>
              <a:r>
                <a:rPr lang="en-US" sz="1500" b="1" dirty="0">
                  <a:solidFill>
                    <a:srgbClr val="EC7061"/>
                  </a:solidFill>
                  <a:latin typeface="Huawei Sans" panose="020C0503030203020204" pitchFamily="34" charset="0"/>
                </a:rPr>
                <a:t>User name + Password</a:t>
              </a:r>
            </a:p>
          </p:txBody>
        </p:sp>
      </p:grpSp>
      <p:sp>
        <p:nvSpPr>
          <p:cNvPr id="37" name="文本框 36"/>
          <p:cNvSpPr txBox="1"/>
          <p:nvPr/>
        </p:nvSpPr>
        <p:spPr>
          <a:xfrm>
            <a:off x="1358559" y="4564514"/>
            <a:ext cx="3504265" cy="338554"/>
          </a:xfrm>
          <a:prstGeom prst="rect">
            <a:avLst/>
          </a:prstGeom>
          <a:noFill/>
        </p:spPr>
        <p:txBody>
          <a:bodyPr wrap="square" rtlCol="0" anchor="ctr">
            <a:spAutoFit/>
          </a:bodyPr>
          <a:lstStyle/>
          <a:p>
            <a:pPr fontAlgn="ctr"/>
            <a:r>
              <a:rPr lang="en-US" sz="1600" dirty="0">
                <a:latin typeface="Huawei Sans" panose="020C0503030203020204" pitchFamily="34" charset="0"/>
              </a:rPr>
              <a:t>Password authentication</a:t>
            </a:r>
          </a:p>
        </p:txBody>
      </p:sp>
      <p:sp>
        <p:nvSpPr>
          <p:cNvPr id="38" name="文本框 37"/>
          <p:cNvSpPr txBox="1"/>
          <p:nvPr/>
        </p:nvSpPr>
        <p:spPr>
          <a:xfrm>
            <a:off x="6731839" y="4564514"/>
            <a:ext cx="3504265" cy="338554"/>
          </a:xfrm>
          <a:prstGeom prst="rect">
            <a:avLst/>
          </a:prstGeom>
          <a:noFill/>
        </p:spPr>
        <p:txBody>
          <a:bodyPr wrap="square" rtlCol="0" anchor="ctr">
            <a:spAutoFit/>
          </a:bodyPr>
          <a:lstStyle/>
          <a:p>
            <a:pPr fontAlgn="ctr"/>
            <a:r>
              <a:rPr lang="en-US" sz="1600" dirty="0">
                <a:latin typeface="Huawei Sans" panose="020C0503030203020204" pitchFamily="34" charset="0"/>
              </a:rPr>
              <a:t>Public key authentication</a:t>
            </a:r>
          </a:p>
        </p:txBody>
      </p:sp>
      <p:grpSp>
        <p:nvGrpSpPr>
          <p:cNvPr id="11" name="组合 10"/>
          <p:cNvGrpSpPr/>
          <p:nvPr/>
        </p:nvGrpSpPr>
        <p:grpSpPr>
          <a:xfrm>
            <a:off x="5995199" y="5043680"/>
            <a:ext cx="3947593" cy="998652"/>
            <a:chOff x="5995199" y="5243979"/>
            <a:chExt cx="3947593" cy="998652"/>
          </a:xfrm>
        </p:grpSpPr>
        <p:sp>
          <p:nvSpPr>
            <p:cNvPr id="21" name="文本框 20"/>
            <p:cNvSpPr txBox="1"/>
            <p:nvPr/>
          </p:nvSpPr>
          <p:spPr>
            <a:xfrm>
              <a:off x="5995199" y="5904077"/>
              <a:ext cx="831512" cy="338554"/>
            </a:xfrm>
            <a:prstGeom prst="rect">
              <a:avLst/>
            </a:prstGeom>
            <a:noFill/>
          </p:spPr>
          <p:txBody>
            <a:bodyPr wrap="square" rtlCol="0">
              <a:spAutoFit/>
            </a:bodyPr>
            <a:lstStyle/>
            <a:p>
              <a:pPr algn="r" fontAlgn="ctr"/>
              <a:r>
                <a:rPr lang="en-US" sz="1600" b="1" dirty="0">
                  <a:solidFill>
                    <a:schemeClr val="accent4">
                      <a:lumMod val="50000"/>
                    </a:schemeClr>
                  </a:solidFill>
                  <a:latin typeface="Huawei Sans" panose="020C0503030203020204" pitchFamily="34" charset="0"/>
                </a:rPr>
                <a:t>Client</a:t>
              </a:r>
            </a:p>
          </p:txBody>
        </p:sp>
        <p:sp>
          <p:nvSpPr>
            <p:cNvPr id="22" name="文本框 21"/>
            <p:cNvSpPr txBox="1"/>
            <p:nvPr/>
          </p:nvSpPr>
          <p:spPr>
            <a:xfrm>
              <a:off x="9069548" y="5845492"/>
              <a:ext cx="873244" cy="338554"/>
            </a:xfrm>
            <a:prstGeom prst="rect">
              <a:avLst/>
            </a:prstGeom>
            <a:noFill/>
          </p:spPr>
          <p:txBody>
            <a:bodyPr wrap="square" rtlCol="0">
              <a:spAutoFit/>
            </a:bodyPr>
            <a:lstStyle/>
            <a:p>
              <a:pPr algn="r" fontAlgn="ctr"/>
              <a:r>
                <a:rPr lang="en-US" sz="1600" b="1" dirty="0">
                  <a:solidFill>
                    <a:schemeClr val="accent4">
                      <a:lumMod val="50000"/>
                    </a:schemeClr>
                  </a:solidFill>
                  <a:latin typeface="Huawei Sans" panose="020C0503030203020204" pitchFamily="34" charset="0"/>
                </a:rPr>
                <a:t>Server</a:t>
              </a:r>
            </a:p>
          </p:txBody>
        </p:sp>
        <p:pic>
          <p:nvPicPr>
            <p:cNvPr id="23" name="图片 22" descr="PC.png"/>
            <p:cNvPicPr>
              <a:picLocks noChangeAspect="1"/>
            </p:cNvPicPr>
            <p:nvPr/>
          </p:nvPicPr>
          <p:blipFill>
            <a:blip r:embed="rId3" cstate="print"/>
            <a:stretch>
              <a:fillRect/>
            </a:stretch>
          </p:blipFill>
          <p:spPr>
            <a:xfrm>
              <a:off x="6777854" y="5710396"/>
              <a:ext cx="625419" cy="442800"/>
            </a:xfrm>
            <a:prstGeom prst="rect">
              <a:avLst/>
            </a:prstGeom>
          </p:spPr>
        </p:pic>
        <p:pic>
          <p:nvPicPr>
            <p:cNvPr id="24" name="图片 2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552005" y="5717007"/>
              <a:ext cx="585757" cy="442800"/>
            </a:xfrm>
            <a:prstGeom prst="rect">
              <a:avLst/>
            </a:prstGeom>
          </p:spPr>
        </p:pic>
        <p:sp>
          <p:nvSpPr>
            <p:cNvPr id="32" name="Freeform 180"/>
            <p:cNvSpPr>
              <a:spLocks noChangeAspect="1" noEditPoints="1"/>
            </p:cNvSpPr>
            <p:nvPr/>
          </p:nvSpPr>
          <p:spPr bwMode="auto">
            <a:xfrm>
              <a:off x="8719504" y="5275122"/>
              <a:ext cx="300371" cy="34197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1163AB"/>
            </a:solidFill>
            <a:ln>
              <a:noFill/>
            </a:ln>
          </p:spPr>
          <p:txBody>
            <a:bodyPr vert="horz" wrap="square" lIns="64274" tIns="32136" rIns="64274" bIns="32136" numCol="1" anchor="t" anchorCtr="0" compatLnSpc="1">
              <a:prstTxWarp prst="textNoShape">
                <a:avLst/>
              </a:prstTxWarp>
            </a:bodyPr>
            <a:lstStyle/>
            <a:p>
              <a:pPr fontAlgn="ctr"/>
              <a:endParaRPr lang="en-US" altLang="zh-CN" sz="1265" dirty="0">
                <a:latin typeface="Huawei Sans" panose="020C0503030203020204" pitchFamily="34" charset="0"/>
              </a:endParaRPr>
            </a:p>
          </p:txBody>
        </p:sp>
        <p:sp>
          <p:nvSpPr>
            <p:cNvPr id="33" name="Freeform 180"/>
            <p:cNvSpPr>
              <a:spLocks noChangeAspect="1" noEditPoints="1"/>
            </p:cNvSpPr>
            <p:nvPr/>
          </p:nvSpPr>
          <p:spPr bwMode="auto">
            <a:xfrm>
              <a:off x="7008655" y="5243979"/>
              <a:ext cx="300371" cy="34197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EDAA4A"/>
            </a:solidFill>
            <a:ln>
              <a:noFill/>
            </a:ln>
          </p:spPr>
          <p:txBody>
            <a:bodyPr vert="horz" wrap="square" lIns="64274" tIns="32136" rIns="64274" bIns="32136" numCol="1" anchor="t" anchorCtr="0" compatLnSpc="1">
              <a:prstTxWarp prst="textNoShape">
                <a:avLst/>
              </a:prstTxWarp>
            </a:bodyPr>
            <a:lstStyle/>
            <a:p>
              <a:pPr fontAlgn="ctr"/>
              <a:endParaRPr lang="en-US" altLang="zh-CN" sz="1265" dirty="0">
                <a:latin typeface="Huawei Sans" panose="020C0503030203020204" pitchFamily="34" charset="0"/>
              </a:endParaRPr>
            </a:p>
          </p:txBody>
        </p:sp>
        <p:sp>
          <p:nvSpPr>
            <p:cNvPr id="34" name="Freeform 180"/>
            <p:cNvSpPr>
              <a:spLocks noChangeAspect="1" noEditPoints="1"/>
            </p:cNvSpPr>
            <p:nvPr/>
          </p:nvSpPr>
          <p:spPr bwMode="auto">
            <a:xfrm>
              <a:off x="6807384" y="5268750"/>
              <a:ext cx="300371" cy="34197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1163AB"/>
            </a:solidFill>
            <a:ln>
              <a:noFill/>
            </a:ln>
          </p:spPr>
          <p:txBody>
            <a:bodyPr vert="horz" wrap="square" lIns="64274" tIns="32136" rIns="64274" bIns="32136" numCol="1" anchor="t" anchorCtr="0" compatLnSpc="1">
              <a:prstTxWarp prst="textNoShape">
                <a:avLst/>
              </a:prstTxWarp>
            </a:bodyPr>
            <a:lstStyle/>
            <a:p>
              <a:pPr fontAlgn="ctr"/>
              <a:endParaRPr lang="en-US" altLang="zh-CN" sz="1265" dirty="0">
                <a:latin typeface="Huawei Sans" panose="020C0503030203020204" pitchFamily="34" charset="0"/>
              </a:endParaRPr>
            </a:p>
          </p:txBody>
        </p:sp>
        <p:sp>
          <p:nvSpPr>
            <p:cNvPr id="35" name="文本框 34"/>
            <p:cNvSpPr txBox="1"/>
            <p:nvPr/>
          </p:nvSpPr>
          <p:spPr>
            <a:xfrm>
              <a:off x="7154258" y="5390716"/>
              <a:ext cx="1548571" cy="553998"/>
            </a:xfrm>
            <a:prstGeom prst="rect">
              <a:avLst/>
            </a:prstGeom>
            <a:noFill/>
          </p:spPr>
          <p:txBody>
            <a:bodyPr wrap="square" rtlCol="0">
              <a:spAutoFit/>
            </a:bodyPr>
            <a:lstStyle/>
            <a:p>
              <a:pPr algn="ctr" fontAlgn="ctr"/>
              <a:r>
                <a:rPr lang="en-US" sz="1500" b="1" dirty="0">
                  <a:solidFill>
                    <a:srgbClr val="EC7061"/>
                  </a:solidFill>
                  <a:latin typeface="Huawei Sans" panose="020C0503030203020204" pitchFamily="34" charset="0"/>
                </a:rPr>
                <a:t>Digital signature</a:t>
              </a:r>
            </a:p>
          </p:txBody>
        </p:sp>
        <p:cxnSp>
          <p:nvCxnSpPr>
            <p:cNvPr id="39" name="直接连接符 38"/>
            <p:cNvCxnSpPr/>
            <p:nvPr/>
          </p:nvCxnSpPr>
          <p:spPr>
            <a:xfrm>
              <a:off x="7432479" y="5944712"/>
              <a:ext cx="1092126" cy="2"/>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1" name="燕尾形 30"/>
          <p:cNvSpPr/>
          <p:nvPr/>
        </p:nvSpPr>
        <p:spPr bwMode="auto">
          <a:xfrm>
            <a:off x="7212663" y="106129"/>
            <a:ext cx="2680432" cy="243959"/>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User Authentication Protocol</a:t>
            </a:r>
          </a:p>
        </p:txBody>
      </p:sp>
      <p:sp>
        <p:nvSpPr>
          <p:cNvPr id="36" name="燕尾形 35"/>
          <p:cNvSpPr/>
          <p:nvPr/>
        </p:nvSpPr>
        <p:spPr bwMode="auto">
          <a:xfrm>
            <a:off x="9788632" y="106129"/>
            <a:ext cx="1997715" cy="2439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Connection Protocol</a:t>
            </a:r>
          </a:p>
        </p:txBody>
      </p:sp>
      <p:sp>
        <p:nvSpPr>
          <p:cNvPr id="40" name="五边形 39"/>
          <p:cNvSpPr/>
          <p:nvPr/>
        </p:nvSpPr>
        <p:spPr bwMode="auto">
          <a:xfrm>
            <a:off x="5099584" y="106132"/>
            <a:ext cx="2211264" cy="24395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Transport Layer Protocol</a:t>
            </a:r>
          </a:p>
        </p:txBody>
      </p:sp>
    </p:spTree>
    <p:extLst>
      <p:ext uri="{BB962C8B-B14F-4D97-AF65-F5344CB8AC3E}">
        <p14:creationId xmlns:p14="http://schemas.microsoft.com/office/powerpoint/2010/main" val="3413721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an 9">
            <a:extLst>
              <a:ext uri="{FF2B5EF4-FFF2-40B4-BE49-F238E27FC236}">
                <a16:creationId xmlns="" xmlns:a16="http://schemas.microsoft.com/office/drawing/2014/main" id="{550DF8FB-0BF1-49E3-B0F9-2B489FF49F06}"/>
              </a:ext>
            </a:extLst>
          </p:cNvPr>
          <p:cNvSpPr/>
          <p:nvPr/>
        </p:nvSpPr>
        <p:spPr>
          <a:xfrm rot="5400000">
            <a:off x="3182470" y="3577146"/>
            <a:ext cx="2904070" cy="1768616"/>
          </a:xfrm>
          <a:prstGeom prst="can">
            <a:avLst>
              <a:gd name="adj" fmla="val 40000"/>
            </a:avLst>
          </a:prstGeom>
          <a:solidFill>
            <a:srgbClr val="00B0F0"/>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t>SSH Connection Protocol</a:t>
            </a:r>
            <a:endParaRPr lang="en-US" dirty="0"/>
          </a:p>
        </p:txBody>
      </p:sp>
      <p:sp>
        <p:nvSpPr>
          <p:cNvPr id="3" name="文本占位符 2"/>
          <p:cNvSpPr>
            <a:spLocks noGrp="1"/>
          </p:cNvSpPr>
          <p:nvPr>
            <p:ph type="body" sz="quarter" idx="4294967295"/>
          </p:nvPr>
        </p:nvSpPr>
        <p:spPr>
          <a:xfrm>
            <a:off x="439738" y="1233488"/>
            <a:ext cx="11306175" cy="4679950"/>
          </a:xfrm>
        </p:spPr>
        <p:txBody>
          <a:bodyPr/>
          <a:lstStyle/>
          <a:p>
            <a:pPr algn="l" fontAlgn="ctr"/>
            <a:r>
              <a:rPr lang="en-US" sz="1800" dirty="0">
                <a:latin typeface="Huawei Sans" panose="020C0503030203020204" pitchFamily="34" charset="0"/>
              </a:rPr>
              <a:t>The SSH connection protocol multiplexes several logical channels into a single encrypted tunnel. It provides interactive login sessions, remote execution of commands, forwarded TCP/IP connections, and forwarded X11 connections.</a:t>
            </a:r>
          </a:p>
          <a:p>
            <a:pPr algn="l" fontAlgn="ctr"/>
            <a:r>
              <a:rPr lang="en-US" sz="1800" dirty="0">
                <a:latin typeface="Huawei Sans" panose="020C0503030203020204" pitchFamily="34" charset="0"/>
              </a:rPr>
              <a:t>The SSH connection protocol runs on top of the SSH transport layer </a:t>
            </a:r>
            <a:r>
              <a:rPr lang="en-US" altLang="zh-CN" sz="1800" dirty="0"/>
              <a:t>protocol </a:t>
            </a:r>
            <a:r>
              <a:rPr lang="en-US" sz="1800" dirty="0">
                <a:latin typeface="Huawei Sans" panose="020C0503030203020204" pitchFamily="34" charset="0"/>
              </a:rPr>
              <a:t>and user authentication protocol.</a:t>
            </a:r>
          </a:p>
          <a:p>
            <a:pPr algn="l" fontAlgn="ctr"/>
            <a:endParaRPr lang="en-US" altLang="zh-CN" sz="1800" dirty="0">
              <a:solidFill>
                <a:schemeClr val="accent2"/>
              </a:solidFill>
              <a:latin typeface="Huawei Sans" panose="020C0503030203020204" pitchFamily="34" charset="0"/>
            </a:endParaRPr>
          </a:p>
        </p:txBody>
      </p:sp>
      <p:sp>
        <p:nvSpPr>
          <p:cNvPr id="13" name="Can 225">
            <a:extLst>
              <a:ext uri="{FF2B5EF4-FFF2-40B4-BE49-F238E27FC236}">
                <a16:creationId xmlns="" xmlns:a16="http://schemas.microsoft.com/office/drawing/2014/main" id="{A9BF94CA-243B-48EE-A411-92B416672610}"/>
              </a:ext>
            </a:extLst>
          </p:cNvPr>
          <p:cNvSpPr/>
          <p:nvPr/>
        </p:nvSpPr>
        <p:spPr>
          <a:xfrm rot="5400000">
            <a:off x="6063603" y="3105786"/>
            <a:ext cx="323164" cy="2017982"/>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Can 9">
            <a:extLst>
              <a:ext uri="{FF2B5EF4-FFF2-40B4-BE49-F238E27FC236}">
                <a16:creationId xmlns="" xmlns:a16="http://schemas.microsoft.com/office/drawing/2014/main" id="{37FBF1A5-1262-422D-8F72-2E35ADDABDD5}"/>
              </a:ext>
            </a:extLst>
          </p:cNvPr>
          <p:cNvSpPr/>
          <p:nvPr/>
        </p:nvSpPr>
        <p:spPr>
          <a:xfrm rot="5400000">
            <a:off x="6081675" y="3689308"/>
            <a:ext cx="287014" cy="2017982"/>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Can 9">
            <a:extLst>
              <a:ext uri="{FF2B5EF4-FFF2-40B4-BE49-F238E27FC236}">
                <a16:creationId xmlns="" xmlns:a16="http://schemas.microsoft.com/office/drawing/2014/main" id="{CB668C7A-EB0A-4F8F-AF32-C4C3C9D6F34C}"/>
              </a:ext>
            </a:extLst>
          </p:cNvPr>
          <p:cNvSpPr/>
          <p:nvPr/>
        </p:nvSpPr>
        <p:spPr>
          <a:xfrm rot="5400000">
            <a:off x="6058584" y="2523839"/>
            <a:ext cx="333200" cy="2017984"/>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5192008" y="4564317"/>
            <a:ext cx="1977095" cy="276999"/>
          </a:xfrm>
          <a:prstGeom prst="rect">
            <a:avLst/>
          </a:prstGeom>
          <a:noFill/>
        </p:spPr>
        <p:txBody>
          <a:bodyPr wrap="square" rtlCol="0">
            <a:spAutoFit/>
          </a:bodyPr>
          <a:lstStyle/>
          <a:p>
            <a:pPr algn="ctr" fontAlgn="ctr"/>
            <a:r>
              <a:rPr lang="en-US" sz="1200" dirty="0">
                <a:latin typeface="Huawei Sans" panose="020C0503030203020204" pitchFamily="34" charset="0"/>
              </a:rPr>
              <a:t>Session channel</a:t>
            </a:r>
          </a:p>
        </p:txBody>
      </p:sp>
      <p:sp>
        <p:nvSpPr>
          <p:cNvPr id="18" name="文本框 17"/>
          <p:cNvSpPr txBox="1"/>
          <p:nvPr/>
        </p:nvSpPr>
        <p:spPr>
          <a:xfrm>
            <a:off x="4730416" y="3388926"/>
            <a:ext cx="2900278" cy="276999"/>
          </a:xfrm>
          <a:prstGeom prst="rect">
            <a:avLst/>
          </a:prstGeom>
          <a:noFill/>
        </p:spPr>
        <p:txBody>
          <a:bodyPr wrap="square" rtlCol="0">
            <a:spAutoFit/>
          </a:bodyPr>
          <a:lstStyle/>
          <a:p>
            <a:pPr algn="ctr" fontAlgn="ctr"/>
            <a:r>
              <a:rPr lang="en-US" sz="1200" dirty="0">
                <a:latin typeface="Huawei Sans" panose="020C0503030203020204" pitchFamily="34" charset="0"/>
              </a:rPr>
              <a:t>TCP/IP forwarding channel</a:t>
            </a:r>
          </a:p>
        </p:txBody>
      </p:sp>
      <p:sp>
        <p:nvSpPr>
          <p:cNvPr id="19" name="文本框 18"/>
          <p:cNvSpPr txBox="1"/>
          <p:nvPr/>
        </p:nvSpPr>
        <p:spPr>
          <a:xfrm>
            <a:off x="5325899" y="3991295"/>
            <a:ext cx="1709312" cy="276999"/>
          </a:xfrm>
          <a:prstGeom prst="rect">
            <a:avLst/>
          </a:prstGeom>
          <a:noFill/>
        </p:spPr>
        <p:txBody>
          <a:bodyPr wrap="square" rtlCol="0">
            <a:spAutoFit/>
          </a:bodyPr>
          <a:lstStyle/>
          <a:p>
            <a:pPr algn="ctr" fontAlgn="ctr"/>
            <a:r>
              <a:rPr lang="en-US" sz="1200" dirty="0">
                <a:latin typeface="Huawei Sans" panose="020C0503030203020204" pitchFamily="34" charset="0"/>
              </a:rPr>
              <a:t>X11 channel</a:t>
            </a:r>
          </a:p>
        </p:txBody>
      </p:sp>
      <p:sp>
        <p:nvSpPr>
          <p:cNvPr id="20" name="文本框 19"/>
          <p:cNvSpPr txBox="1"/>
          <p:nvPr/>
        </p:nvSpPr>
        <p:spPr>
          <a:xfrm rot="16200000">
            <a:off x="3374206" y="4200848"/>
            <a:ext cx="2206319" cy="707886"/>
          </a:xfrm>
          <a:prstGeom prst="rect">
            <a:avLst/>
          </a:prstGeom>
          <a:noFill/>
        </p:spPr>
        <p:txBody>
          <a:bodyPr wrap="square" rtlCol="0">
            <a:spAutoFit/>
          </a:bodyPr>
          <a:lstStyle/>
          <a:p>
            <a:pPr algn="ctr" fontAlgn="ctr"/>
            <a:r>
              <a:rPr lang="en-US" sz="2000" b="1" dirty="0">
                <a:solidFill>
                  <a:srgbClr val="F4FBFE"/>
                </a:solidFill>
                <a:latin typeface="Huawei Sans" panose="020C0503030203020204" pitchFamily="34" charset="0"/>
              </a:rPr>
              <a:t>SSH connection</a:t>
            </a:r>
          </a:p>
          <a:p>
            <a:pPr algn="ctr" fontAlgn="ctr"/>
            <a:endParaRPr lang="en-US" sz="2000" b="1" dirty="0">
              <a:solidFill>
                <a:srgbClr val="F4FBFE"/>
              </a:solidFill>
              <a:latin typeface="Huawei Sans" panose="020C0503030203020204" pitchFamily="34" charset="0"/>
            </a:endParaRPr>
          </a:p>
        </p:txBody>
      </p:sp>
      <p:sp>
        <p:nvSpPr>
          <p:cNvPr id="27" name="Can 225">
            <a:extLst>
              <a:ext uri="{FF2B5EF4-FFF2-40B4-BE49-F238E27FC236}">
                <a16:creationId xmlns="" xmlns:a16="http://schemas.microsoft.com/office/drawing/2014/main" id="{A9BF94CA-243B-48EE-A411-92B416672610}"/>
              </a:ext>
            </a:extLst>
          </p:cNvPr>
          <p:cNvSpPr/>
          <p:nvPr/>
        </p:nvSpPr>
        <p:spPr>
          <a:xfrm rot="5400000">
            <a:off x="6050805" y="4363934"/>
            <a:ext cx="299004" cy="1968227"/>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5321125" y="5223723"/>
            <a:ext cx="1718860" cy="276999"/>
          </a:xfrm>
          <a:prstGeom prst="rect">
            <a:avLst/>
          </a:prstGeom>
          <a:noFill/>
        </p:spPr>
        <p:txBody>
          <a:bodyPr wrap="square" rtlCol="0">
            <a:spAutoFit/>
          </a:bodyPr>
          <a:lstStyle/>
          <a:p>
            <a:pPr algn="ctr" fontAlgn="ctr"/>
            <a:r>
              <a:rPr lang="en-US" sz="1200" dirty="0">
                <a:latin typeface="Huawei Sans" panose="020C0503030203020204" pitchFamily="34" charset="0"/>
              </a:rPr>
              <a:t>SFTP channel</a:t>
            </a:r>
          </a:p>
        </p:txBody>
      </p:sp>
      <p:sp>
        <p:nvSpPr>
          <p:cNvPr id="23" name="燕尾形 22"/>
          <p:cNvSpPr/>
          <p:nvPr/>
        </p:nvSpPr>
        <p:spPr bwMode="auto">
          <a:xfrm>
            <a:off x="7212663" y="106129"/>
            <a:ext cx="2680432" cy="2439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User Authentication Protocol</a:t>
            </a:r>
          </a:p>
        </p:txBody>
      </p:sp>
      <p:sp>
        <p:nvSpPr>
          <p:cNvPr id="24" name="燕尾形 23"/>
          <p:cNvSpPr/>
          <p:nvPr/>
        </p:nvSpPr>
        <p:spPr bwMode="auto">
          <a:xfrm>
            <a:off x="9788632" y="106129"/>
            <a:ext cx="1997715" cy="243959"/>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Protocol</a:t>
            </a:r>
          </a:p>
        </p:txBody>
      </p:sp>
      <p:sp>
        <p:nvSpPr>
          <p:cNvPr id="25" name="五边形 24"/>
          <p:cNvSpPr/>
          <p:nvPr/>
        </p:nvSpPr>
        <p:spPr bwMode="auto">
          <a:xfrm>
            <a:off x="5099584" y="106132"/>
            <a:ext cx="2211264" cy="24395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Transport Layer Protocol</a:t>
            </a:r>
          </a:p>
        </p:txBody>
      </p:sp>
    </p:spTree>
    <p:extLst>
      <p:ext uri="{BB962C8B-B14F-4D97-AF65-F5344CB8AC3E}">
        <p14:creationId xmlns:p14="http://schemas.microsoft.com/office/powerpoint/2010/main" val="3143323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45E7DCE-A8FF-4C10-9DF0-A3453164DD73}"/>
</file>

<file path=customXml/itemProps2.xml><?xml version="1.0" encoding="utf-8"?>
<ds:datastoreItem xmlns:ds="http://schemas.openxmlformats.org/officeDocument/2006/customXml" ds:itemID="{3BDF7FDB-8FAF-4885-A7C3-C65E5A156C46}">
  <ds:schemaRefs>
    <ds:schemaRef ds:uri="http://schemas.microsoft.com/sharepoint/v3/contenttype/forms"/>
  </ds:schemaRefs>
</ds:datastoreItem>
</file>

<file path=customXml/itemProps3.xml><?xml version="1.0" encoding="utf-8"?>
<ds:datastoreItem xmlns:ds="http://schemas.openxmlformats.org/officeDocument/2006/customXml" ds:itemID="{5881316D-20EA-439F-AF7B-6D6C26E187AE}">
  <ds:schemaRefs>
    <ds:schemaRef ds:uri="http://schemas.microsoft.com/office/2006/documentManagement/types"/>
    <ds:schemaRef ds:uri="http://schemas.openxmlformats.org/package/2006/metadata/core-properties"/>
    <ds:schemaRef ds:uri="http://schemas.microsoft.com/office/infopath/2007/PartnerControls"/>
    <ds:schemaRef ds:uri="http://purl.org/dc/elements/1.1/"/>
    <ds:schemaRef ds:uri="http://purl.org/dc/term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905</TotalTime>
  <Words>7059</Words>
  <Application>Microsoft Office PowerPoint</Application>
  <PresentationFormat>宽屏</PresentationFormat>
  <Paragraphs>989</Paragraphs>
  <Slides>62</Slides>
  <Notes>62</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62</vt:i4>
      </vt:variant>
    </vt:vector>
  </HeadingPairs>
  <TitlesOfParts>
    <vt:vector size="69" baseType="lpstr">
      <vt:lpstr>Huawei Sans</vt:lpstr>
      <vt:lpstr>Wingdings</vt:lpstr>
      <vt:lpstr>Arial</vt:lpstr>
      <vt:lpstr>微软雅黑</vt:lpstr>
      <vt:lpstr>方正兰亭黑简体</vt:lpstr>
      <vt:lpstr>Courier New</vt:lpstr>
      <vt:lpstr>主题1</vt:lpstr>
      <vt:lpstr>PowerPoint 演示文稿</vt:lpstr>
      <vt:lpstr>SSH Principles and Practices</vt:lpstr>
      <vt:lpstr>PowerPoint 演示文稿</vt:lpstr>
      <vt:lpstr>PowerPoint 演示文稿</vt:lpstr>
      <vt:lpstr>PowerPoint 演示文稿</vt:lpstr>
      <vt:lpstr>Overview of SSH</vt:lpstr>
      <vt:lpstr>SSH Transport Layer Protocol</vt:lpstr>
      <vt:lpstr>SSH User Authentication Protocol</vt:lpstr>
      <vt:lpstr>SSH Connection Protocol</vt:lpstr>
      <vt:lpstr>PowerPoint 演示文稿</vt:lpstr>
      <vt:lpstr>Working Principles of SSH</vt:lpstr>
      <vt:lpstr>Version Negotiation Phase</vt:lpstr>
      <vt:lpstr>Algorithm Negotiation Phase</vt:lpstr>
      <vt:lpstr>Key Exchange Phase</vt:lpstr>
      <vt:lpstr>User Authentication Phase: Password Authentication</vt:lpstr>
      <vt:lpstr>User Authentication Phase: Public Key Authentication</vt:lpstr>
      <vt:lpstr>Session Interaction Phase</vt:lpstr>
      <vt:lpstr>PowerPoint 演示文稿</vt:lpstr>
      <vt:lpstr>Overview of Paramiko</vt:lpstr>
      <vt:lpstr>PowerPoint 演示文稿</vt:lpstr>
      <vt:lpstr>Paramiko Component Architecture</vt:lpstr>
      <vt:lpstr>Common Paramiko Classes</vt:lpstr>
      <vt:lpstr>Key-Related Classes of the Paramiko Module</vt:lpstr>
      <vt:lpstr>Process of Using Paramiko</vt:lpstr>
      <vt:lpstr>PowerPoint 演示文稿</vt:lpstr>
      <vt:lpstr>Transport Class and Its Methods</vt:lpstr>
      <vt:lpstr>PowerPoint 演示文稿</vt:lpstr>
      <vt:lpstr>Key Handling Class and Its Methods</vt:lpstr>
      <vt:lpstr>PowerPoint 演示文稿</vt:lpstr>
      <vt:lpstr>SFTPClient Class and Its Methods</vt:lpstr>
      <vt:lpstr>Method from_transport</vt:lpstr>
      <vt:lpstr>Method get</vt:lpstr>
      <vt:lpstr>Method put</vt:lpstr>
      <vt:lpstr>PowerPoint 演示文稿</vt:lpstr>
      <vt:lpstr>SSHClient Class and Its Methods</vt:lpstr>
      <vt:lpstr>Method connect</vt:lpstr>
      <vt:lpstr>Method set_missing_host_key_policy</vt:lpstr>
      <vt:lpstr>Method load_system_host_keys</vt:lpstr>
      <vt:lpstr>Method exec_command</vt:lpstr>
      <vt:lpstr>Method invoke_shell</vt:lpstr>
      <vt:lpstr>Method open_sftp</vt:lpstr>
      <vt:lpstr>PowerPoint 演示文稿</vt:lpstr>
      <vt:lpstr>Case: Using SSH to Log In to a Device</vt:lpstr>
      <vt:lpstr>Configuration Roadmap</vt:lpstr>
      <vt:lpstr>Case: Configuring STelnet on the Server</vt:lpstr>
      <vt:lpstr>Case: Configuring Users on the Server</vt:lpstr>
      <vt:lpstr>Case: Creating an RSA Key Pair on the Client</vt:lpstr>
      <vt:lpstr>Case: Configuring a Public Key on the Server</vt:lpstr>
      <vt:lpstr>Case: Compiling Python Code on the Client</vt:lpstr>
      <vt:lpstr>Case: Verifying the Configuration on the Client</vt:lpstr>
      <vt:lpstr>PowerPoint 演示文稿</vt:lpstr>
      <vt:lpstr>Case: Using SFTP to Upload and Download Files</vt:lpstr>
      <vt:lpstr>Configuration Roadmap</vt:lpstr>
      <vt:lpstr>Case: Configuring SFTP and Users on the Server</vt:lpstr>
      <vt:lpstr>Case: Creating an RSA Key Pair on the Client</vt:lpstr>
      <vt:lpstr>Case: Configuring a Public Key on the Server</vt:lpstr>
      <vt:lpstr>Case: Compiling Python Code on the Client</vt:lpstr>
      <vt:lpstr>Case: Verifying the Configuration on the Server and Client</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139</cp:revision>
  <dcterms:created xsi:type="dcterms:W3CDTF">2018-11-29T10:16:29Z</dcterms:created>
  <dcterms:modified xsi:type="dcterms:W3CDTF">2020-10-12T11:11:09Z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(3)bZDV6eQH/ppn8xBhrnJQClb5Wuliyexnsjq0lA+X10HJW7OnimTfLJf7M0Ssn1HbUFCnXNmu
urIifD3V7WOnNxavEdIIQyRs9LaGOGqiXkeCNSpF/pi0ux9Cpy507PZcsbO2D45dq1eLWgrP
YcjCj5/aj8xhJvYQPp46geED13myUEEOJ/+C4GlQdlDYlkVIAC8x8qzJltsqKM9LDI4kf/aD
860hljqxblnP9vp5CN</vt:lpwstr>
  </property>
  <property fmtid="{D5CDD505-2E9C-101B-9397-08002B2CF9AE}" pid="3" name="_2015_ms_pID_7253431">
    <vt:lpwstr>9V90kePXbagCkgbYOSvWwmoC1ehnBqUv5Wk+FHtOsLwpZbhaMKzTyX
wkSc5QMPJEJsPVO2OakCMbhU5hZK12RYQ3HGQorJsixCUbhccIzM+6MDXQIeHyr5vGKIw0UF
aTvLv7IfW2PsbMypOhVkBG+SWUAFOYZZ5atrKHxUUr8v6lWNLM699y/tAOhjv0fuqWlSWv2N
0eqavq6AmpGgdq0qOUqBGe/PUF9Py6MjZNT6</vt:lpwstr>
  </property>
  <property fmtid="{D5CDD505-2E9C-101B-9397-08002B2CF9AE}" pid="4" name="_2015_ms_pID_7253432">
    <vt:lpwstr>wDqjmKuKPlaLW0/rKJI/L68=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1598409772</vt:lpwstr>
  </property>
  <property fmtid="{D5CDD505-2E9C-101B-9397-08002B2CF9AE}" pid="9" name="ContentTypeId">
    <vt:lpwstr>0x01010002C5B4B712841F4C8A7AAEE2CD191271</vt:lpwstr>
  </property>
</Properties>
</file>